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73" r:id="rId4"/>
    <p:sldId id="274" r:id="rId5"/>
    <p:sldId id="277" r:id="rId6"/>
    <p:sldId id="257" r:id="rId7"/>
    <p:sldId id="260" r:id="rId8"/>
    <p:sldId id="259" r:id="rId9"/>
    <p:sldId id="261" r:id="rId10"/>
    <p:sldId id="265" r:id="rId11"/>
    <p:sldId id="264" r:id="rId12"/>
    <p:sldId id="266" r:id="rId13"/>
    <p:sldId id="267" r:id="rId14"/>
    <p:sldId id="268" r:id="rId15"/>
    <p:sldId id="294" r:id="rId16"/>
    <p:sldId id="263" r:id="rId17"/>
    <p:sldId id="269" r:id="rId18"/>
    <p:sldId id="270" r:id="rId19"/>
    <p:sldId id="271" r:id="rId20"/>
    <p:sldId id="272" r:id="rId21"/>
    <p:sldId id="280" r:id="rId22"/>
    <p:sldId id="295" r:id="rId23"/>
    <p:sldId id="278" r:id="rId24"/>
    <p:sldId id="279" r:id="rId25"/>
    <p:sldId id="281" r:id="rId26"/>
    <p:sldId id="290" r:id="rId27"/>
    <p:sldId id="282" r:id="rId28"/>
    <p:sldId id="284" r:id="rId29"/>
    <p:sldId id="285" r:id="rId30"/>
    <p:sldId id="287" r:id="rId31"/>
    <p:sldId id="288" r:id="rId32"/>
    <p:sldId id="289" r:id="rId33"/>
    <p:sldId id="291" r:id="rId34"/>
    <p:sldId id="292" r:id="rId35"/>
    <p:sldId id="293" r:id="rId36"/>
    <p:sldId id="286" r:id="rId3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628EB-E21F-A34D-9F8F-70A26ED5FC70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43CD9A8-C312-6347-A28A-8EE94120AF58}">
      <dgm:prSet phldrT="[Texte]"/>
      <dgm:spPr/>
      <dgm:t>
        <a:bodyPr/>
        <a:lstStyle/>
        <a:p>
          <a:r>
            <a:rPr lang="fr-FR" dirty="0" smtClean="0"/>
            <a:t>Symptômes autour de la hanche</a:t>
          </a:r>
          <a:endParaRPr lang="fr-FR" dirty="0"/>
        </a:p>
      </dgm:t>
    </dgm:pt>
    <dgm:pt modelId="{07121194-4F41-EB45-83A3-2BDE28ADABDA}" type="parTrans" cxnId="{F104D3F6-009A-BE42-980E-623F1F3FBAC6}">
      <dgm:prSet/>
      <dgm:spPr/>
      <dgm:t>
        <a:bodyPr/>
        <a:lstStyle/>
        <a:p>
          <a:endParaRPr lang="fr-FR"/>
        </a:p>
      </dgm:t>
    </dgm:pt>
    <dgm:pt modelId="{5C827B61-B80E-A749-8FEC-ED4505BC2DF7}" type="sibTrans" cxnId="{F104D3F6-009A-BE42-980E-623F1F3FBAC6}">
      <dgm:prSet/>
      <dgm:spPr/>
      <dgm:t>
        <a:bodyPr/>
        <a:lstStyle/>
        <a:p>
          <a:endParaRPr lang="fr-FR"/>
        </a:p>
      </dgm:t>
    </dgm:pt>
    <dgm:pt modelId="{79F49C6E-664A-9447-859E-FB48980DC63D}">
      <dgm:prSet phldrT="[Texte]"/>
      <dgm:spPr/>
      <dgm:t>
        <a:bodyPr/>
        <a:lstStyle/>
        <a:p>
          <a:r>
            <a:rPr lang="fr-FR" dirty="0" smtClean="0"/>
            <a:t>Coxarthrose</a:t>
          </a:r>
          <a:endParaRPr lang="fr-FR" dirty="0"/>
        </a:p>
      </dgm:t>
    </dgm:pt>
    <dgm:pt modelId="{3AFF6648-64EA-0C4B-AB40-DE4CDABFF995}" type="parTrans" cxnId="{75148DD7-7C42-A245-A55D-C21044087F8D}">
      <dgm:prSet/>
      <dgm:spPr/>
      <dgm:t>
        <a:bodyPr/>
        <a:lstStyle/>
        <a:p>
          <a:endParaRPr lang="fr-FR"/>
        </a:p>
      </dgm:t>
    </dgm:pt>
    <dgm:pt modelId="{2C8015A8-030F-D948-A37B-BA5E577C4829}" type="sibTrans" cxnId="{75148DD7-7C42-A245-A55D-C21044087F8D}">
      <dgm:prSet/>
      <dgm:spPr/>
      <dgm:t>
        <a:bodyPr/>
        <a:lstStyle/>
        <a:p>
          <a:endParaRPr lang="fr-FR"/>
        </a:p>
      </dgm:t>
    </dgm:pt>
    <dgm:pt modelId="{3C1EAC58-A413-414A-9C10-F257664600CC}">
      <dgm:prSet phldrT="[Texte]"/>
      <dgm:spPr/>
      <dgm:t>
        <a:bodyPr/>
        <a:lstStyle/>
        <a:p>
          <a:r>
            <a:rPr lang="fr-FR" dirty="0" smtClean="0"/>
            <a:t>Dysplasie de hanche</a:t>
          </a:r>
          <a:endParaRPr lang="fr-FR" dirty="0"/>
        </a:p>
      </dgm:t>
    </dgm:pt>
    <dgm:pt modelId="{4D6421DC-0DC1-0E47-A8D0-5FFEA42DD767}" type="parTrans" cxnId="{C32A9138-94BD-6345-AF8A-328FD90CD5D7}">
      <dgm:prSet/>
      <dgm:spPr/>
      <dgm:t>
        <a:bodyPr/>
        <a:lstStyle/>
        <a:p>
          <a:endParaRPr lang="fr-FR"/>
        </a:p>
      </dgm:t>
    </dgm:pt>
    <dgm:pt modelId="{8B57FF11-5423-5147-90D0-93A539444E8B}" type="sibTrans" cxnId="{C32A9138-94BD-6345-AF8A-328FD90CD5D7}">
      <dgm:prSet/>
      <dgm:spPr/>
      <dgm:t>
        <a:bodyPr/>
        <a:lstStyle/>
        <a:p>
          <a:endParaRPr lang="fr-FR"/>
        </a:p>
      </dgm:t>
    </dgm:pt>
    <dgm:pt modelId="{EAB4583F-2937-9A4E-8B3B-D9993F160263}">
      <dgm:prSet phldrT="[Texte]"/>
      <dgm:spPr/>
      <dgm:t>
        <a:bodyPr/>
        <a:lstStyle/>
        <a:p>
          <a:r>
            <a:rPr lang="fr-FR" dirty="0" smtClean="0"/>
            <a:t>Lésions du labrum</a:t>
          </a:r>
          <a:endParaRPr lang="fr-FR" dirty="0"/>
        </a:p>
      </dgm:t>
    </dgm:pt>
    <dgm:pt modelId="{75AEB29F-0005-984A-8BEA-0C998C051142}" type="parTrans" cxnId="{1EFF6460-588E-6249-A6F5-B7BC229179E1}">
      <dgm:prSet/>
      <dgm:spPr/>
      <dgm:t>
        <a:bodyPr/>
        <a:lstStyle/>
        <a:p>
          <a:endParaRPr lang="fr-FR"/>
        </a:p>
      </dgm:t>
    </dgm:pt>
    <dgm:pt modelId="{50DCCD88-3A22-B544-83B1-679536853D5F}" type="sibTrans" cxnId="{1EFF6460-588E-6249-A6F5-B7BC229179E1}">
      <dgm:prSet/>
      <dgm:spPr/>
      <dgm:t>
        <a:bodyPr/>
        <a:lstStyle/>
        <a:p>
          <a:endParaRPr lang="fr-FR"/>
        </a:p>
      </dgm:t>
    </dgm:pt>
    <dgm:pt modelId="{DAE6353F-FC53-6944-9FF4-DFD6BA88D12C}">
      <dgm:prSet phldrT="[Texte]"/>
      <dgm:spPr/>
      <dgm:t>
        <a:bodyPr/>
        <a:lstStyle/>
        <a:p>
          <a:r>
            <a:rPr lang="fr-FR" dirty="0" smtClean="0"/>
            <a:t>Conflit de hanche</a:t>
          </a:r>
          <a:endParaRPr lang="fr-FR" dirty="0"/>
        </a:p>
      </dgm:t>
    </dgm:pt>
    <dgm:pt modelId="{823564FB-ADE5-DC43-9AFA-5171EAE42F1F}" type="parTrans" cxnId="{9D57181E-03D0-1249-9281-223CA1531281}">
      <dgm:prSet/>
      <dgm:spPr/>
      <dgm:t>
        <a:bodyPr/>
        <a:lstStyle/>
        <a:p>
          <a:endParaRPr lang="fr-FR"/>
        </a:p>
      </dgm:t>
    </dgm:pt>
    <dgm:pt modelId="{D64AC696-76B4-1D45-A6EB-3E289785E41A}" type="sibTrans" cxnId="{9D57181E-03D0-1249-9281-223CA1531281}">
      <dgm:prSet/>
      <dgm:spPr/>
      <dgm:t>
        <a:bodyPr/>
        <a:lstStyle/>
        <a:p>
          <a:endParaRPr lang="fr-FR"/>
        </a:p>
      </dgm:t>
    </dgm:pt>
    <dgm:pt modelId="{3203E9CD-6C5D-204C-AB6D-68C193FA799B}">
      <dgm:prSet custT="1"/>
      <dgm:spPr/>
      <dgm:t>
        <a:bodyPr/>
        <a:lstStyle/>
        <a:p>
          <a:r>
            <a:rPr lang="fr-FR" sz="1400" dirty="0" smtClean="0"/>
            <a:t>Bursites trochantérienne,    Sd de l’essuie - glace</a:t>
          </a:r>
          <a:endParaRPr lang="fr-FR" sz="1400" dirty="0"/>
        </a:p>
      </dgm:t>
    </dgm:pt>
    <dgm:pt modelId="{3C3A0159-4802-244C-A82A-5C6492EEFD3A}" type="parTrans" cxnId="{7E2EA9BC-4F30-A44C-8D46-2C8EBDD5DF79}">
      <dgm:prSet/>
      <dgm:spPr/>
      <dgm:t>
        <a:bodyPr/>
        <a:lstStyle/>
        <a:p>
          <a:endParaRPr lang="fr-FR"/>
        </a:p>
      </dgm:t>
    </dgm:pt>
    <dgm:pt modelId="{18662295-3539-F541-A50A-6866E2F30422}" type="sibTrans" cxnId="{7E2EA9BC-4F30-A44C-8D46-2C8EBDD5DF79}">
      <dgm:prSet/>
      <dgm:spPr/>
      <dgm:t>
        <a:bodyPr/>
        <a:lstStyle/>
        <a:p>
          <a:endParaRPr lang="fr-FR"/>
        </a:p>
      </dgm:t>
    </dgm:pt>
    <dgm:pt modelId="{6D23FE39-8A0C-6142-905A-5549B9FADE27}">
      <dgm:prSet/>
      <dgm:spPr/>
      <dgm:t>
        <a:bodyPr/>
        <a:lstStyle/>
        <a:p>
          <a:r>
            <a:rPr lang="fr-FR" dirty="0" smtClean="0"/>
            <a:t>Pubalgies et tendinopathie MF, psoas, adducteurs</a:t>
          </a:r>
          <a:endParaRPr lang="fr-FR" dirty="0"/>
        </a:p>
      </dgm:t>
    </dgm:pt>
    <dgm:pt modelId="{A70B991D-3E47-0A4D-BB1E-E756FB3599D1}" type="parTrans" cxnId="{2BA2D222-3272-4F40-AFA5-F8D0B0B937DB}">
      <dgm:prSet/>
      <dgm:spPr/>
      <dgm:t>
        <a:bodyPr/>
        <a:lstStyle/>
        <a:p>
          <a:endParaRPr lang="fr-FR"/>
        </a:p>
      </dgm:t>
    </dgm:pt>
    <dgm:pt modelId="{0F2F7217-9433-7643-BE5E-1C362DE3308B}" type="sibTrans" cxnId="{2BA2D222-3272-4F40-AFA5-F8D0B0B937DB}">
      <dgm:prSet/>
      <dgm:spPr/>
      <dgm:t>
        <a:bodyPr/>
        <a:lstStyle/>
        <a:p>
          <a:endParaRPr lang="fr-FR"/>
        </a:p>
      </dgm:t>
    </dgm:pt>
    <dgm:pt modelId="{AA8B2930-5FA0-3746-807D-869C73127A73}">
      <dgm:prSet/>
      <dgm:spPr/>
      <dgm:t>
        <a:bodyPr/>
        <a:lstStyle/>
        <a:p>
          <a:r>
            <a:rPr lang="fr-FR" dirty="0" smtClean="0"/>
            <a:t>Autres</a:t>
          </a:r>
          <a:endParaRPr lang="fr-FR" dirty="0"/>
        </a:p>
      </dgm:t>
    </dgm:pt>
    <dgm:pt modelId="{12E59EAC-7D51-8C45-AB20-1BAEF1039836}" type="parTrans" cxnId="{1BCE42D1-789F-E24C-B350-131CD6818021}">
      <dgm:prSet/>
      <dgm:spPr/>
      <dgm:t>
        <a:bodyPr/>
        <a:lstStyle/>
        <a:p>
          <a:endParaRPr lang="fr-FR"/>
        </a:p>
      </dgm:t>
    </dgm:pt>
    <dgm:pt modelId="{866B88F4-E385-EB48-84F0-D8C66E11A208}" type="sibTrans" cxnId="{1BCE42D1-789F-E24C-B350-131CD6818021}">
      <dgm:prSet/>
      <dgm:spPr/>
      <dgm:t>
        <a:bodyPr/>
        <a:lstStyle/>
        <a:p>
          <a:endParaRPr lang="fr-FR"/>
        </a:p>
      </dgm:t>
    </dgm:pt>
    <dgm:pt modelId="{B7E63F65-5645-B645-AE2F-0155BBE2168E}" type="pres">
      <dgm:prSet presAssocID="{83D628EB-E21F-A34D-9F8F-70A26ED5FC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453B9DB-212E-1945-8AA1-147D6D84BE76}" type="pres">
      <dgm:prSet presAssocID="{83D628EB-E21F-A34D-9F8F-70A26ED5FC70}" presName="radial" presStyleCnt="0">
        <dgm:presLayoutVars>
          <dgm:animLvl val="ctr"/>
        </dgm:presLayoutVars>
      </dgm:prSet>
      <dgm:spPr/>
    </dgm:pt>
    <dgm:pt modelId="{450F9758-7A14-344E-B020-2EC07822FAD6}" type="pres">
      <dgm:prSet presAssocID="{A43CD9A8-C312-6347-A28A-8EE94120AF58}" presName="centerShape" presStyleLbl="vennNode1" presStyleIdx="0" presStyleCnt="8"/>
      <dgm:spPr/>
      <dgm:t>
        <a:bodyPr/>
        <a:lstStyle/>
        <a:p>
          <a:endParaRPr lang="fr-FR"/>
        </a:p>
      </dgm:t>
    </dgm:pt>
    <dgm:pt modelId="{AEE4E567-3C2D-934F-8ED5-9C9212E72B10}" type="pres">
      <dgm:prSet presAssocID="{79F49C6E-664A-9447-859E-FB48980DC63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69780-4968-A042-BAB6-8BAF2545578A}" type="pres">
      <dgm:prSet presAssocID="{3C1EAC58-A413-414A-9C10-F257664600CC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9D725F-1BCD-2C41-96F0-BC746B944A47}" type="pres">
      <dgm:prSet presAssocID="{EAB4583F-2937-9A4E-8B3B-D9993F16026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E82C90-560A-0041-9B19-9D09A4CB2E1B}" type="pres">
      <dgm:prSet presAssocID="{DAE6353F-FC53-6944-9FF4-DFD6BA88D12C}" presName="node" presStyleLbl="vennNode1" presStyleIdx="4" presStyleCnt="8" custRadScaleRad="100653" custRadScaleInc="304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02768B-A8DC-AD48-96E7-3DF4FD9AA301}" type="pres">
      <dgm:prSet presAssocID="{3203E9CD-6C5D-204C-AB6D-68C193FA799B}" presName="node" presStyleLbl="vennNode1" presStyleIdx="5" presStyleCnt="8" custScaleX="115999" custRadScaleRad="104605" custRadScaleInc="-1038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2685B6-896B-0E44-ABCB-75971E2C3C3B}" type="pres">
      <dgm:prSet presAssocID="{6D23FE39-8A0C-6142-905A-5549B9FADE27}" presName="node" presStyleLbl="vennNode1" presStyleIdx="6" presStyleCnt="8" custRadScaleRad="101178" custRadScaleInc="16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F4EBA3-9433-314C-BC75-9B7149B40412}" type="pres">
      <dgm:prSet presAssocID="{AA8B2930-5FA0-3746-807D-869C73127A73}" presName="node" presStyleLbl="vennNode1" presStyleIdx="7" presStyleCnt="8" custRadScaleRad="104605" custRadScaleInc="-196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CE42D1-789F-E24C-B350-131CD6818021}" srcId="{A43CD9A8-C312-6347-A28A-8EE94120AF58}" destId="{AA8B2930-5FA0-3746-807D-869C73127A73}" srcOrd="6" destOrd="0" parTransId="{12E59EAC-7D51-8C45-AB20-1BAEF1039836}" sibTransId="{866B88F4-E385-EB48-84F0-D8C66E11A208}"/>
    <dgm:cxn modelId="{7E2EA9BC-4F30-A44C-8D46-2C8EBDD5DF79}" srcId="{A43CD9A8-C312-6347-A28A-8EE94120AF58}" destId="{3203E9CD-6C5D-204C-AB6D-68C193FA799B}" srcOrd="4" destOrd="0" parTransId="{3C3A0159-4802-244C-A82A-5C6492EEFD3A}" sibTransId="{18662295-3539-F541-A50A-6866E2F30422}"/>
    <dgm:cxn modelId="{1EFF6460-588E-6249-A6F5-B7BC229179E1}" srcId="{A43CD9A8-C312-6347-A28A-8EE94120AF58}" destId="{EAB4583F-2937-9A4E-8B3B-D9993F160263}" srcOrd="2" destOrd="0" parTransId="{75AEB29F-0005-984A-8BEA-0C998C051142}" sibTransId="{50DCCD88-3A22-B544-83B1-679536853D5F}"/>
    <dgm:cxn modelId="{8B26FAAF-F1C3-C348-9F96-B59A521F38EC}" type="presOf" srcId="{6D23FE39-8A0C-6142-905A-5549B9FADE27}" destId="{9C2685B6-896B-0E44-ABCB-75971E2C3C3B}" srcOrd="0" destOrd="0" presId="urn:microsoft.com/office/officeart/2005/8/layout/radial3"/>
    <dgm:cxn modelId="{25A44A74-042A-4E4B-830D-32149E56DB31}" type="presOf" srcId="{3203E9CD-6C5D-204C-AB6D-68C193FA799B}" destId="{4D02768B-A8DC-AD48-96E7-3DF4FD9AA301}" srcOrd="0" destOrd="0" presId="urn:microsoft.com/office/officeart/2005/8/layout/radial3"/>
    <dgm:cxn modelId="{F08B83BB-220F-3540-AE0D-7FCF796EDFB8}" type="presOf" srcId="{A43CD9A8-C312-6347-A28A-8EE94120AF58}" destId="{450F9758-7A14-344E-B020-2EC07822FAD6}" srcOrd="0" destOrd="0" presId="urn:microsoft.com/office/officeart/2005/8/layout/radial3"/>
    <dgm:cxn modelId="{9068B293-0A7E-E047-8294-CAE46C13D564}" type="presOf" srcId="{EAB4583F-2937-9A4E-8B3B-D9993F160263}" destId="{919D725F-1BCD-2C41-96F0-BC746B944A47}" srcOrd="0" destOrd="0" presId="urn:microsoft.com/office/officeart/2005/8/layout/radial3"/>
    <dgm:cxn modelId="{AE5A13C2-ADD8-124F-8055-8706BD699B81}" type="presOf" srcId="{DAE6353F-FC53-6944-9FF4-DFD6BA88D12C}" destId="{11E82C90-560A-0041-9B19-9D09A4CB2E1B}" srcOrd="0" destOrd="0" presId="urn:microsoft.com/office/officeart/2005/8/layout/radial3"/>
    <dgm:cxn modelId="{42BAADAF-FFE8-0147-B285-C3E5B1946582}" type="presOf" srcId="{83D628EB-E21F-A34D-9F8F-70A26ED5FC70}" destId="{B7E63F65-5645-B645-AE2F-0155BBE2168E}" srcOrd="0" destOrd="0" presId="urn:microsoft.com/office/officeart/2005/8/layout/radial3"/>
    <dgm:cxn modelId="{486F18C1-7A8B-7C47-B08F-D1183EAC867B}" type="presOf" srcId="{AA8B2930-5FA0-3746-807D-869C73127A73}" destId="{FCF4EBA3-9433-314C-BC75-9B7149B40412}" srcOrd="0" destOrd="0" presId="urn:microsoft.com/office/officeart/2005/8/layout/radial3"/>
    <dgm:cxn modelId="{70BA6899-4B5A-284B-9D01-AF22C850A3E3}" type="presOf" srcId="{79F49C6E-664A-9447-859E-FB48980DC63D}" destId="{AEE4E567-3C2D-934F-8ED5-9C9212E72B10}" srcOrd="0" destOrd="0" presId="urn:microsoft.com/office/officeart/2005/8/layout/radial3"/>
    <dgm:cxn modelId="{C32A9138-94BD-6345-AF8A-328FD90CD5D7}" srcId="{A43CD9A8-C312-6347-A28A-8EE94120AF58}" destId="{3C1EAC58-A413-414A-9C10-F257664600CC}" srcOrd="1" destOrd="0" parTransId="{4D6421DC-0DC1-0E47-A8D0-5FFEA42DD767}" sibTransId="{8B57FF11-5423-5147-90D0-93A539444E8B}"/>
    <dgm:cxn modelId="{F104D3F6-009A-BE42-980E-623F1F3FBAC6}" srcId="{83D628EB-E21F-A34D-9F8F-70A26ED5FC70}" destId="{A43CD9A8-C312-6347-A28A-8EE94120AF58}" srcOrd="0" destOrd="0" parTransId="{07121194-4F41-EB45-83A3-2BDE28ADABDA}" sibTransId="{5C827B61-B80E-A749-8FEC-ED4505BC2DF7}"/>
    <dgm:cxn modelId="{2BA2D222-3272-4F40-AFA5-F8D0B0B937DB}" srcId="{A43CD9A8-C312-6347-A28A-8EE94120AF58}" destId="{6D23FE39-8A0C-6142-905A-5549B9FADE27}" srcOrd="5" destOrd="0" parTransId="{A70B991D-3E47-0A4D-BB1E-E756FB3599D1}" sibTransId="{0F2F7217-9433-7643-BE5E-1C362DE3308B}"/>
    <dgm:cxn modelId="{9D57181E-03D0-1249-9281-223CA1531281}" srcId="{A43CD9A8-C312-6347-A28A-8EE94120AF58}" destId="{DAE6353F-FC53-6944-9FF4-DFD6BA88D12C}" srcOrd="3" destOrd="0" parTransId="{823564FB-ADE5-DC43-9AFA-5171EAE42F1F}" sibTransId="{D64AC696-76B4-1D45-A6EB-3E289785E41A}"/>
    <dgm:cxn modelId="{42C2E340-1672-B448-8832-27EEE17D1485}" type="presOf" srcId="{3C1EAC58-A413-414A-9C10-F257664600CC}" destId="{DE669780-4968-A042-BAB6-8BAF2545578A}" srcOrd="0" destOrd="0" presId="urn:microsoft.com/office/officeart/2005/8/layout/radial3"/>
    <dgm:cxn modelId="{75148DD7-7C42-A245-A55D-C21044087F8D}" srcId="{A43CD9A8-C312-6347-A28A-8EE94120AF58}" destId="{79F49C6E-664A-9447-859E-FB48980DC63D}" srcOrd="0" destOrd="0" parTransId="{3AFF6648-64EA-0C4B-AB40-DE4CDABFF995}" sibTransId="{2C8015A8-030F-D948-A37B-BA5E577C4829}"/>
    <dgm:cxn modelId="{EFA53BF6-17EC-D74F-B9AA-6CE0528C969E}" type="presParOf" srcId="{B7E63F65-5645-B645-AE2F-0155BBE2168E}" destId="{6453B9DB-212E-1945-8AA1-147D6D84BE76}" srcOrd="0" destOrd="0" presId="urn:microsoft.com/office/officeart/2005/8/layout/radial3"/>
    <dgm:cxn modelId="{5210FD56-7F5A-2148-8C08-8DA060EE189B}" type="presParOf" srcId="{6453B9DB-212E-1945-8AA1-147D6D84BE76}" destId="{450F9758-7A14-344E-B020-2EC07822FAD6}" srcOrd="0" destOrd="0" presId="urn:microsoft.com/office/officeart/2005/8/layout/radial3"/>
    <dgm:cxn modelId="{A30F6B5E-10EB-C84F-A5A4-4F4AF4CA29EC}" type="presParOf" srcId="{6453B9DB-212E-1945-8AA1-147D6D84BE76}" destId="{AEE4E567-3C2D-934F-8ED5-9C9212E72B10}" srcOrd="1" destOrd="0" presId="urn:microsoft.com/office/officeart/2005/8/layout/radial3"/>
    <dgm:cxn modelId="{FFF34A7A-5F3D-F642-9593-E13ED3E86C47}" type="presParOf" srcId="{6453B9DB-212E-1945-8AA1-147D6D84BE76}" destId="{DE669780-4968-A042-BAB6-8BAF2545578A}" srcOrd="2" destOrd="0" presId="urn:microsoft.com/office/officeart/2005/8/layout/radial3"/>
    <dgm:cxn modelId="{5131D96D-AAAA-234B-9D50-F7D85CE3E326}" type="presParOf" srcId="{6453B9DB-212E-1945-8AA1-147D6D84BE76}" destId="{919D725F-1BCD-2C41-96F0-BC746B944A47}" srcOrd="3" destOrd="0" presId="urn:microsoft.com/office/officeart/2005/8/layout/radial3"/>
    <dgm:cxn modelId="{73231DA4-2E7A-474C-BCB9-C51658CEE5AE}" type="presParOf" srcId="{6453B9DB-212E-1945-8AA1-147D6D84BE76}" destId="{11E82C90-560A-0041-9B19-9D09A4CB2E1B}" srcOrd="4" destOrd="0" presId="urn:microsoft.com/office/officeart/2005/8/layout/radial3"/>
    <dgm:cxn modelId="{8AB5523E-1567-214F-83C7-E4921B39E573}" type="presParOf" srcId="{6453B9DB-212E-1945-8AA1-147D6D84BE76}" destId="{4D02768B-A8DC-AD48-96E7-3DF4FD9AA301}" srcOrd="5" destOrd="0" presId="urn:microsoft.com/office/officeart/2005/8/layout/radial3"/>
    <dgm:cxn modelId="{82A43303-610E-C447-98A7-B0E8033F7BB1}" type="presParOf" srcId="{6453B9DB-212E-1945-8AA1-147D6D84BE76}" destId="{9C2685B6-896B-0E44-ABCB-75971E2C3C3B}" srcOrd="6" destOrd="0" presId="urn:microsoft.com/office/officeart/2005/8/layout/radial3"/>
    <dgm:cxn modelId="{7E326E55-9909-7C41-B3AE-4477BD30C8C1}" type="presParOf" srcId="{6453B9DB-212E-1945-8AA1-147D6D84BE76}" destId="{FCF4EBA3-9433-314C-BC75-9B7149B4041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AEF74-CDF6-9841-9AEB-0F728842EECB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E8A366-5A7B-9544-8079-92DA604895C2}">
      <dgm:prSet phldrT="[Texte]"/>
      <dgm:spPr/>
      <dgm:t>
        <a:bodyPr/>
        <a:lstStyle/>
        <a:p>
          <a:r>
            <a:rPr lang="fr-FR" dirty="0" smtClean="0"/>
            <a:t>Autres</a:t>
          </a:r>
          <a:endParaRPr lang="fr-FR" dirty="0"/>
        </a:p>
      </dgm:t>
    </dgm:pt>
    <dgm:pt modelId="{A601E26C-988A-3F45-94EB-231A946CF0B5}" type="parTrans" cxnId="{9B3B6132-B7FF-4543-8A07-B51DA6C791E5}">
      <dgm:prSet/>
      <dgm:spPr/>
      <dgm:t>
        <a:bodyPr/>
        <a:lstStyle/>
        <a:p>
          <a:endParaRPr lang="fr-FR"/>
        </a:p>
      </dgm:t>
    </dgm:pt>
    <dgm:pt modelId="{11EFC5FD-C4C0-FA4E-B304-6E7FC2193F56}" type="sibTrans" cxnId="{9B3B6132-B7FF-4543-8A07-B51DA6C791E5}">
      <dgm:prSet/>
      <dgm:spPr/>
      <dgm:t>
        <a:bodyPr/>
        <a:lstStyle/>
        <a:p>
          <a:endParaRPr lang="fr-FR"/>
        </a:p>
      </dgm:t>
    </dgm:pt>
    <dgm:pt modelId="{DD368A3B-4461-EA48-9BBF-068C3A5ED008}">
      <dgm:prSet phldrT="[Texte]"/>
      <dgm:spPr/>
      <dgm:t>
        <a:bodyPr/>
        <a:lstStyle/>
        <a:p>
          <a:r>
            <a:rPr lang="fr-FR" dirty="0" smtClean="0"/>
            <a:t>Névralgie</a:t>
          </a:r>
        </a:p>
        <a:p>
          <a:r>
            <a:rPr lang="fr-FR" dirty="0" smtClean="0"/>
            <a:t>- Méralgie</a:t>
          </a:r>
        </a:p>
        <a:p>
          <a:r>
            <a:rPr lang="fr-FR" dirty="0" smtClean="0"/>
            <a:t>- Sciatalgie</a:t>
          </a:r>
        </a:p>
        <a:p>
          <a:r>
            <a:rPr lang="fr-FR" dirty="0" smtClean="0"/>
            <a:t>- Cruralgie</a:t>
          </a:r>
          <a:endParaRPr lang="fr-FR" dirty="0"/>
        </a:p>
      </dgm:t>
    </dgm:pt>
    <dgm:pt modelId="{9C1B0A0F-F6E0-2C4E-B22E-5CA64CE876BD}" type="parTrans" cxnId="{BDA4B78B-4E8B-E94F-B0D0-58C69A7AC623}">
      <dgm:prSet/>
      <dgm:spPr/>
      <dgm:t>
        <a:bodyPr/>
        <a:lstStyle/>
        <a:p>
          <a:endParaRPr lang="fr-FR"/>
        </a:p>
      </dgm:t>
    </dgm:pt>
    <dgm:pt modelId="{7B055CDC-40BD-5D47-91B2-1053425B3EE3}" type="sibTrans" cxnId="{BDA4B78B-4E8B-E94F-B0D0-58C69A7AC623}">
      <dgm:prSet/>
      <dgm:spPr/>
      <dgm:t>
        <a:bodyPr/>
        <a:lstStyle/>
        <a:p>
          <a:endParaRPr lang="fr-FR"/>
        </a:p>
      </dgm:t>
    </dgm:pt>
    <dgm:pt modelId="{377DFA1A-DEEA-9C43-884D-6F907008C227}">
      <dgm:prSet phldrT="[Texte]"/>
      <dgm:spPr/>
      <dgm:t>
        <a:bodyPr/>
        <a:lstStyle/>
        <a:p>
          <a:r>
            <a:rPr lang="fr-FR" dirty="0" smtClean="0"/>
            <a:t>Sd du Piriforme</a:t>
          </a:r>
          <a:endParaRPr lang="fr-FR" dirty="0"/>
        </a:p>
      </dgm:t>
    </dgm:pt>
    <dgm:pt modelId="{0746C9BE-B8F5-7241-B759-16563A1C41F0}" type="parTrans" cxnId="{A64E9750-3519-FE45-971A-B571EBC4E286}">
      <dgm:prSet/>
      <dgm:spPr/>
      <dgm:t>
        <a:bodyPr/>
        <a:lstStyle/>
        <a:p>
          <a:endParaRPr lang="fr-FR"/>
        </a:p>
      </dgm:t>
    </dgm:pt>
    <dgm:pt modelId="{168747B6-6DF1-F546-80D4-529B5741F2E7}" type="sibTrans" cxnId="{A64E9750-3519-FE45-971A-B571EBC4E286}">
      <dgm:prSet/>
      <dgm:spPr/>
      <dgm:t>
        <a:bodyPr/>
        <a:lstStyle/>
        <a:p>
          <a:endParaRPr lang="fr-FR"/>
        </a:p>
      </dgm:t>
    </dgm:pt>
    <dgm:pt modelId="{942399AD-A455-034A-9C78-9F082DC5E6D2}">
      <dgm:prSet phldrT="[Texte]"/>
      <dgm:spPr/>
      <dgm:t>
        <a:bodyPr/>
        <a:lstStyle/>
        <a:p>
          <a:r>
            <a:rPr lang="fr-FR" dirty="0" smtClean="0"/>
            <a:t>Hernie</a:t>
          </a:r>
        </a:p>
        <a:p>
          <a:r>
            <a:rPr lang="fr-FR" dirty="0" smtClean="0"/>
            <a:t>Inguinale</a:t>
          </a:r>
        </a:p>
        <a:p>
          <a:r>
            <a:rPr lang="fr-FR" dirty="0" smtClean="0"/>
            <a:t>fémorale</a:t>
          </a:r>
          <a:endParaRPr lang="fr-FR" dirty="0"/>
        </a:p>
      </dgm:t>
    </dgm:pt>
    <dgm:pt modelId="{C58BF590-2B8F-B84E-9813-770648A103A9}" type="parTrans" cxnId="{A533AE8D-E8CF-3148-AD73-03B38A573772}">
      <dgm:prSet/>
      <dgm:spPr/>
      <dgm:t>
        <a:bodyPr/>
        <a:lstStyle/>
        <a:p>
          <a:endParaRPr lang="fr-FR"/>
        </a:p>
      </dgm:t>
    </dgm:pt>
    <dgm:pt modelId="{F86B6B48-7463-CB49-BF0E-DCA608547879}" type="sibTrans" cxnId="{A533AE8D-E8CF-3148-AD73-03B38A573772}">
      <dgm:prSet/>
      <dgm:spPr/>
      <dgm:t>
        <a:bodyPr/>
        <a:lstStyle/>
        <a:p>
          <a:endParaRPr lang="fr-FR"/>
        </a:p>
      </dgm:t>
    </dgm:pt>
    <dgm:pt modelId="{F66E55CD-320C-1347-BE66-EBFF7447BEF8}">
      <dgm:prSet phldrT="[Texte]"/>
      <dgm:spPr/>
      <dgm:t>
        <a:bodyPr/>
        <a:lstStyle/>
        <a:p>
          <a:r>
            <a:rPr lang="fr-FR" dirty="0" smtClean="0"/>
            <a:t>Claudication </a:t>
          </a:r>
        </a:p>
        <a:p>
          <a:r>
            <a:rPr lang="fr-FR" dirty="0" smtClean="0"/>
            <a:t>vasculaire</a:t>
          </a:r>
          <a:endParaRPr lang="fr-FR" dirty="0"/>
        </a:p>
      </dgm:t>
    </dgm:pt>
    <dgm:pt modelId="{FB18F9BE-483B-A94B-8955-AC705F0F6CD1}" type="parTrans" cxnId="{5DBF9E8E-1C6B-DA4A-A0DB-FD28D94EC73A}">
      <dgm:prSet/>
      <dgm:spPr/>
      <dgm:t>
        <a:bodyPr/>
        <a:lstStyle/>
        <a:p>
          <a:endParaRPr lang="fr-FR"/>
        </a:p>
      </dgm:t>
    </dgm:pt>
    <dgm:pt modelId="{13002499-6423-A94F-91DE-D24E5D347E1A}" type="sibTrans" cxnId="{5DBF9E8E-1C6B-DA4A-A0DB-FD28D94EC73A}">
      <dgm:prSet/>
      <dgm:spPr/>
      <dgm:t>
        <a:bodyPr/>
        <a:lstStyle/>
        <a:p>
          <a:endParaRPr lang="fr-FR"/>
        </a:p>
      </dgm:t>
    </dgm:pt>
    <dgm:pt modelId="{BD51FB02-14D1-A04B-8562-DD2964710105}">
      <dgm:prSet/>
      <dgm:spPr/>
      <dgm:t>
        <a:bodyPr/>
        <a:lstStyle/>
        <a:p>
          <a:r>
            <a:rPr lang="fr-FR" dirty="0" smtClean="0"/>
            <a:t>Arthrose</a:t>
          </a:r>
        </a:p>
        <a:p>
          <a:r>
            <a:rPr lang="fr-FR" dirty="0" smtClean="0"/>
            <a:t>Lombo sacrée</a:t>
          </a:r>
        </a:p>
        <a:p>
          <a:r>
            <a:rPr lang="fr-FR" dirty="0" smtClean="0"/>
            <a:t>Sacro iliaque</a:t>
          </a:r>
          <a:endParaRPr lang="fr-FR" dirty="0"/>
        </a:p>
      </dgm:t>
    </dgm:pt>
    <dgm:pt modelId="{04BCF306-BCF6-694F-BDC8-D897249D2709}" type="parTrans" cxnId="{76025BFA-34C4-2C47-9779-CCE685B38A54}">
      <dgm:prSet/>
      <dgm:spPr/>
      <dgm:t>
        <a:bodyPr/>
        <a:lstStyle/>
        <a:p>
          <a:endParaRPr lang="fr-FR"/>
        </a:p>
      </dgm:t>
    </dgm:pt>
    <dgm:pt modelId="{395C864E-47B5-844D-8C26-AB38DA956E06}" type="sibTrans" cxnId="{76025BFA-34C4-2C47-9779-CCE685B38A54}">
      <dgm:prSet/>
      <dgm:spPr/>
      <dgm:t>
        <a:bodyPr/>
        <a:lstStyle/>
        <a:p>
          <a:endParaRPr lang="fr-FR"/>
        </a:p>
      </dgm:t>
    </dgm:pt>
    <dgm:pt modelId="{F1C0CA22-8A44-B04C-A4CB-00BAFA07ADDB}">
      <dgm:prSet/>
      <dgm:spPr/>
      <dgm:t>
        <a:bodyPr/>
        <a:lstStyle/>
        <a:p>
          <a:r>
            <a:rPr lang="fr-FR" dirty="0" smtClean="0"/>
            <a:t>Algodystrophie</a:t>
          </a:r>
        </a:p>
        <a:p>
          <a:r>
            <a:rPr lang="fr-FR" dirty="0" smtClean="0"/>
            <a:t>De hanche</a:t>
          </a:r>
          <a:endParaRPr lang="fr-FR" dirty="0"/>
        </a:p>
      </dgm:t>
    </dgm:pt>
    <dgm:pt modelId="{BE508CC9-1506-AD41-B80E-A6AD9F382912}" type="parTrans" cxnId="{5BCE1F33-90D1-0E48-BDEB-792E64F22732}">
      <dgm:prSet/>
      <dgm:spPr/>
      <dgm:t>
        <a:bodyPr/>
        <a:lstStyle/>
        <a:p>
          <a:endParaRPr lang="fr-FR"/>
        </a:p>
      </dgm:t>
    </dgm:pt>
    <dgm:pt modelId="{DC33ED2E-3766-0340-946E-CFF9BBEC74B1}" type="sibTrans" cxnId="{5BCE1F33-90D1-0E48-BDEB-792E64F22732}">
      <dgm:prSet/>
      <dgm:spPr/>
      <dgm:t>
        <a:bodyPr/>
        <a:lstStyle/>
        <a:p>
          <a:endParaRPr lang="fr-FR"/>
        </a:p>
      </dgm:t>
    </dgm:pt>
    <dgm:pt modelId="{CAA02D53-4FFE-3840-A17E-4A5753DFE2A8}">
      <dgm:prSet/>
      <dgm:spPr/>
      <dgm:t>
        <a:bodyPr/>
        <a:lstStyle/>
        <a:p>
          <a:r>
            <a:rPr lang="fr-FR" dirty="0" smtClean="0"/>
            <a:t>Arthropathie</a:t>
          </a:r>
        </a:p>
        <a:p>
          <a:r>
            <a:rPr lang="fr-FR" dirty="0" smtClean="0"/>
            <a:t>Inflammatoire</a:t>
          </a:r>
        </a:p>
        <a:p>
          <a:r>
            <a:rPr lang="fr-FR" dirty="0" smtClean="0"/>
            <a:t>Ou infectieuse</a:t>
          </a:r>
          <a:endParaRPr lang="fr-FR" dirty="0"/>
        </a:p>
      </dgm:t>
    </dgm:pt>
    <dgm:pt modelId="{8B8D3ED5-A6F7-5645-B7B4-53002E24EFEB}" type="parTrans" cxnId="{35F5F144-8951-2646-A9FC-2BEF80DFE071}">
      <dgm:prSet/>
      <dgm:spPr/>
      <dgm:t>
        <a:bodyPr/>
        <a:lstStyle/>
        <a:p>
          <a:endParaRPr lang="fr-FR"/>
        </a:p>
      </dgm:t>
    </dgm:pt>
    <dgm:pt modelId="{59CD38D4-56AE-8D47-AC9E-355D19F87773}" type="sibTrans" cxnId="{35F5F144-8951-2646-A9FC-2BEF80DFE071}">
      <dgm:prSet/>
      <dgm:spPr/>
      <dgm:t>
        <a:bodyPr/>
        <a:lstStyle/>
        <a:p>
          <a:endParaRPr lang="fr-FR"/>
        </a:p>
      </dgm:t>
    </dgm:pt>
    <dgm:pt modelId="{BA011EDE-F8D1-1640-AA3C-B2003139180B}" type="pres">
      <dgm:prSet presAssocID="{D3FAEF74-CDF6-9841-9AEB-0F728842EEC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9AA3B0-ED2B-AC45-9708-8654B1E0F42B}" type="pres">
      <dgm:prSet presAssocID="{D3FAEF74-CDF6-9841-9AEB-0F728842EECB}" presName="radial" presStyleCnt="0">
        <dgm:presLayoutVars>
          <dgm:animLvl val="ctr"/>
        </dgm:presLayoutVars>
      </dgm:prSet>
      <dgm:spPr/>
    </dgm:pt>
    <dgm:pt modelId="{17CF0B08-3EA0-E54D-AA68-E6C57D748015}" type="pres">
      <dgm:prSet presAssocID="{15E8A366-5A7B-9544-8079-92DA604895C2}" presName="centerShape" presStyleLbl="vennNode1" presStyleIdx="0" presStyleCnt="8" custLinFactNeighborY="-325"/>
      <dgm:spPr/>
      <dgm:t>
        <a:bodyPr/>
        <a:lstStyle/>
        <a:p>
          <a:endParaRPr lang="fr-FR"/>
        </a:p>
      </dgm:t>
    </dgm:pt>
    <dgm:pt modelId="{0DEF27D0-0B22-7342-8F43-0F66EBE83DE3}" type="pres">
      <dgm:prSet presAssocID="{DD368A3B-4461-EA48-9BBF-068C3A5ED008}" presName="node" presStyleLbl="vennNode1" presStyleIdx="1" presStyleCnt="8" custScaleX="175623" custRadScaleRad="1025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1CC4AC-656D-4C4C-86D7-08C0ABF8F327}" type="pres">
      <dgm:prSet presAssocID="{377DFA1A-DEEA-9C43-884D-6F907008C227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848DB-B62A-934A-BEEE-C6D32280649A}" type="pres">
      <dgm:prSet presAssocID="{942399AD-A455-034A-9C78-9F082DC5E6D2}" presName="node" presStyleLbl="vennNode1" presStyleIdx="3" presStyleCnt="8" custScaleX="151461" custRadScaleRad="102709" custRadScaleInc="-28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2EE1D7-9A58-C949-B1E5-64DA503BE255}" type="pres">
      <dgm:prSet presAssocID="{BD51FB02-14D1-A04B-8562-DD2964710105}" presName="node" presStyleLbl="vennNode1" presStyleIdx="4" presStyleCnt="8" custScaleX="97943" custRadScaleRad="102245" custRadScaleInc="12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74186-1E5F-D344-8BE6-2030958C4EB7}" type="pres">
      <dgm:prSet presAssocID="{CAA02D53-4FFE-3840-A17E-4A5753DFE2A8}" presName="node" presStyleLbl="vennNode1" presStyleIdx="5" presStyleCnt="8" custRadScaleRad="103931" custRadScaleInc="5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19CE44-EEB8-AD4F-A2B9-ADCC272713D0}" type="pres">
      <dgm:prSet presAssocID="{F1C0CA22-8A44-B04C-A4CB-00BAFA07ADDB}" presName="node" presStyleLbl="vennNode1" presStyleIdx="6" presStyleCnt="8" custRadScaleRad="102959" custRadScaleInc="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1755D-8703-C143-AFB1-10C68A58FE85}" type="pres">
      <dgm:prSet presAssocID="{F66E55CD-320C-1347-BE66-EBFF7447BEF8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AFC3B0-DE13-CF49-B922-AA89FFC40C67}" type="presOf" srcId="{F1C0CA22-8A44-B04C-A4CB-00BAFA07ADDB}" destId="{DC19CE44-EEB8-AD4F-A2B9-ADCC272713D0}" srcOrd="0" destOrd="0" presId="urn:microsoft.com/office/officeart/2005/8/layout/radial3"/>
    <dgm:cxn modelId="{5DBF9E8E-1C6B-DA4A-A0DB-FD28D94EC73A}" srcId="{15E8A366-5A7B-9544-8079-92DA604895C2}" destId="{F66E55CD-320C-1347-BE66-EBFF7447BEF8}" srcOrd="6" destOrd="0" parTransId="{FB18F9BE-483B-A94B-8955-AC705F0F6CD1}" sibTransId="{13002499-6423-A94F-91DE-D24E5D347E1A}"/>
    <dgm:cxn modelId="{B86326BE-96D4-6240-A5CD-2ABA627342A2}" type="presOf" srcId="{15E8A366-5A7B-9544-8079-92DA604895C2}" destId="{17CF0B08-3EA0-E54D-AA68-E6C57D748015}" srcOrd="0" destOrd="0" presId="urn:microsoft.com/office/officeart/2005/8/layout/radial3"/>
    <dgm:cxn modelId="{76025BFA-34C4-2C47-9779-CCE685B38A54}" srcId="{15E8A366-5A7B-9544-8079-92DA604895C2}" destId="{BD51FB02-14D1-A04B-8562-DD2964710105}" srcOrd="3" destOrd="0" parTransId="{04BCF306-BCF6-694F-BDC8-D897249D2709}" sibTransId="{395C864E-47B5-844D-8C26-AB38DA956E06}"/>
    <dgm:cxn modelId="{9B3B6132-B7FF-4543-8A07-B51DA6C791E5}" srcId="{D3FAEF74-CDF6-9841-9AEB-0F728842EECB}" destId="{15E8A366-5A7B-9544-8079-92DA604895C2}" srcOrd="0" destOrd="0" parTransId="{A601E26C-988A-3F45-94EB-231A946CF0B5}" sibTransId="{11EFC5FD-C4C0-FA4E-B304-6E7FC2193F56}"/>
    <dgm:cxn modelId="{7E9B9B0C-C7C8-4546-9D2C-E8FD7C1D22B4}" type="presOf" srcId="{DD368A3B-4461-EA48-9BBF-068C3A5ED008}" destId="{0DEF27D0-0B22-7342-8F43-0F66EBE83DE3}" srcOrd="0" destOrd="0" presId="urn:microsoft.com/office/officeart/2005/8/layout/radial3"/>
    <dgm:cxn modelId="{429CE9E2-2ADA-1548-A2D5-02C67B32F512}" type="presOf" srcId="{F66E55CD-320C-1347-BE66-EBFF7447BEF8}" destId="{7A41755D-8703-C143-AFB1-10C68A58FE85}" srcOrd="0" destOrd="0" presId="urn:microsoft.com/office/officeart/2005/8/layout/radial3"/>
    <dgm:cxn modelId="{A13EED72-7A7E-1B42-960D-CF14D245E16A}" type="presOf" srcId="{D3FAEF74-CDF6-9841-9AEB-0F728842EECB}" destId="{BA011EDE-F8D1-1640-AA3C-B2003139180B}" srcOrd="0" destOrd="0" presId="urn:microsoft.com/office/officeart/2005/8/layout/radial3"/>
    <dgm:cxn modelId="{A533AE8D-E8CF-3148-AD73-03B38A573772}" srcId="{15E8A366-5A7B-9544-8079-92DA604895C2}" destId="{942399AD-A455-034A-9C78-9F082DC5E6D2}" srcOrd="2" destOrd="0" parTransId="{C58BF590-2B8F-B84E-9813-770648A103A9}" sibTransId="{F86B6B48-7463-CB49-BF0E-DCA608547879}"/>
    <dgm:cxn modelId="{35F5F144-8951-2646-A9FC-2BEF80DFE071}" srcId="{15E8A366-5A7B-9544-8079-92DA604895C2}" destId="{CAA02D53-4FFE-3840-A17E-4A5753DFE2A8}" srcOrd="4" destOrd="0" parTransId="{8B8D3ED5-A6F7-5645-B7B4-53002E24EFEB}" sibTransId="{59CD38D4-56AE-8D47-AC9E-355D19F87773}"/>
    <dgm:cxn modelId="{E8F38D2C-9AFE-734E-9AC4-B4596383A7DD}" type="presOf" srcId="{BD51FB02-14D1-A04B-8562-DD2964710105}" destId="{652EE1D7-9A58-C949-B1E5-64DA503BE255}" srcOrd="0" destOrd="0" presId="urn:microsoft.com/office/officeart/2005/8/layout/radial3"/>
    <dgm:cxn modelId="{5BCE1F33-90D1-0E48-BDEB-792E64F22732}" srcId="{15E8A366-5A7B-9544-8079-92DA604895C2}" destId="{F1C0CA22-8A44-B04C-A4CB-00BAFA07ADDB}" srcOrd="5" destOrd="0" parTransId="{BE508CC9-1506-AD41-B80E-A6AD9F382912}" sibTransId="{DC33ED2E-3766-0340-946E-CFF9BBEC74B1}"/>
    <dgm:cxn modelId="{BDA4B78B-4E8B-E94F-B0D0-58C69A7AC623}" srcId="{15E8A366-5A7B-9544-8079-92DA604895C2}" destId="{DD368A3B-4461-EA48-9BBF-068C3A5ED008}" srcOrd="0" destOrd="0" parTransId="{9C1B0A0F-F6E0-2C4E-B22E-5CA64CE876BD}" sibTransId="{7B055CDC-40BD-5D47-91B2-1053425B3EE3}"/>
    <dgm:cxn modelId="{A64E9750-3519-FE45-971A-B571EBC4E286}" srcId="{15E8A366-5A7B-9544-8079-92DA604895C2}" destId="{377DFA1A-DEEA-9C43-884D-6F907008C227}" srcOrd="1" destOrd="0" parTransId="{0746C9BE-B8F5-7241-B759-16563A1C41F0}" sibTransId="{168747B6-6DF1-F546-80D4-529B5741F2E7}"/>
    <dgm:cxn modelId="{5C5862E1-DC1E-F041-BFE8-AAF5EA63A58D}" type="presOf" srcId="{CAA02D53-4FFE-3840-A17E-4A5753DFE2A8}" destId="{FC274186-1E5F-D344-8BE6-2030958C4EB7}" srcOrd="0" destOrd="0" presId="urn:microsoft.com/office/officeart/2005/8/layout/radial3"/>
    <dgm:cxn modelId="{D4EF73AF-C121-4145-9798-6FD7E73519F0}" type="presOf" srcId="{942399AD-A455-034A-9C78-9F082DC5E6D2}" destId="{1EB848DB-B62A-934A-BEEE-C6D32280649A}" srcOrd="0" destOrd="0" presId="urn:microsoft.com/office/officeart/2005/8/layout/radial3"/>
    <dgm:cxn modelId="{B31DB5AE-A26B-2D45-B583-F98B549301B5}" type="presOf" srcId="{377DFA1A-DEEA-9C43-884D-6F907008C227}" destId="{791CC4AC-656D-4C4C-86D7-08C0ABF8F327}" srcOrd="0" destOrd="0" presId="urn:microsoft.com/office/officeart/2005/8/layout/radial3"/>
    <dgm:cxn modelId="{B1E867F5-5428-224B-A576-1A4913ABB036}" type="presParOf" srcId="{BA011EDE-F8D1-1640-AA3C-B2003139180B}" destId="{BF9AA3B0-ED2B-AC45-9708-8654B1E0F42B}" srcOrd="0" destOrd="0" presId="urn:microsoft.com/office/officeart/2005/8/layout/radial3"/>
    <dgm:cxn modelId="{11CF39F6-E58C-3144-B360-C71788AF6CED}" type="presParOf" srcId="{BF9AA3B0-ED2B-AC45-9708-8654B1E0F42B}" destId="{17CF0B08-3EA0-E54D-AA68-E6C57D748015}" srcOrd="0" destOrd="0" presId="urn:microsoft.com/office/officeart/2005/8/layout/radial3"/>
    <dgm:cxn modelId="{54600067-B3EB-4747-9E5D-F60F78C24145}" type="presParOf" srcId="{BF9AA3B0-ED2B-AC45-9708-8654B1E0F42B}" destId="{0DEF27D0-0B22-7342-8F43-0F66EBE83DE3}" srcOrd="1" destOrd="0" presId="urn:microsoft.com/office/officeart/2005/8/layout/radial3"/>
    <dgm:cxn modelId="{E6DB772F-B97F-444A-952D-47B3237A0C02}" type="presParOf" srcId="{BF9AA3B0-ED2B-AC45-9708-8654B1E0F42B}" destId="{791CC4AC-656D-4C4C-86D7-08C0ABF8F327}" srcOrd="2" destOrd="0" presId="urn:microsoft.com/office/officeart/2005/8/layout/radial3"/>
    <dgm:cxn modelId="{9120EB5B-0CF5-D54D-8593-7533EE588E2A}" type="presParOf" srcId="{BF9AA3B0-ED2B-AC45-9708-8654B1E0F42B}" destId="{1EB848DB-B62A-934A-BEEE-C6D32280649A}" srcOrd="3" destOrd="0" presId="urn:microsoft.com/office/officeart/2005/8/layout/radial3"/>
    <dgm:cxn modelId="{331CD7D4-904E-C74A-94DA-41EA7DD27D5B}" type="presParOf" srcId="{BF9AA3B0-ED2B-AC45-9708-8654B1E0F42B}" destId="{652EE1D7-9A58-C949-B1E5-64DA503BE255}" srcOrd="4" destOrd="0" presId="urn:microsoft.com/office/officeart/2005/8/layout/radial3"/>
    <dgm:cxn modelId="{51EA4BD6-126E-9E4E-95F3-6552F9854D57}" type="presParOf" srcId="{BF9AA3B0-ED2B-AC45-9708-8654B1E0F42B}" destId="{FC274186-1E5F-D344-8BE6-2030958C4EB7}" srcOrd="5" destOrd="0" presId="urn:microsoft.com/office/officeart/2005/8/layout/radial3"/>
    <dgm:cxn modelId="{E45F9BD5-7A30-4446-A3D4-393B04CCC86E}" type="presParOf" srcId="{BF9AA3B0-ED2B-AC45-9708-8654B1E0F42B}" destId="{DC19CE44-EEB8-AD4F-A2B9-ADCC272713D0}" srcOrd="6" destOrd="0" presId="urn:microsoft.com/office/officeart/2005/8/layout/radial3"/>
    <dgm:cxn modelId="{4A7F807B-0E2F-DF4F-8F83-644DC291A540}" type="presParOf" srcId="{BF9AA3B0-ED2B-AC45-9708-8654B1E0F42B}" destId="{7A41755D-8703-C143-AFB1-10C68A58FE8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F9758-7A14-344E-B020-2EC07822FAD6}">
      <dsp:nvSpPr>
        <dsp:cNvPr id="0" name=""/>
        <dsp:cNvSpPr/>
      </dsp:nvSpPr>
      <dsp:spPr>
        <a:xfrm>
          <a:off x="2773486" y="1312690"/>
          <a:ext cx="3139826" cy="3139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Symptômes autour de la hanche</a:t>
          </a:r>
          <a:endParaRPr lang="fr-FR" sz="3500" kern="1200" dirty="0"/>
        </a:p>
      </dsp:txBody>
      <dsp:txXfrm>
        <a:off x="2773486" y="1312690"/>
        <a:ext cx="3139826" cy="3139826"/>
      </dsp:txXfrm>
    </dsp:sp>
    <dsp:sp modelId="{AEE4E567-3C2D-934F-8ED5-9C9212E72B10}">
      <dsp:nvSpPr>
        <dsp:cNvPr id="0" name=""/>
        <dsp:cNvSpPr/>
      </dsp:nvSpPr>
      <dsp:spPr>
        <a:xfrm>
          <a:off x="3558443" y="51744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Coxarthrose</a:t>
          </a:r>
          <a:endParaRPr lang="fr-FR" sz="1400" kern="1200" dirty="0"/>
        </a:p>
      </dsp:txBody>
      <dsp:txXfrm>
        <a:off x="3558443" y="51744"/>
        <a:ext cx="1569913" cy="1569913"/>
      </dsp:txXfrm>
    </dsp:sp>
    <dsp:sp modelId="{DE669780-4968-A042-BAB6-8BAF2545578A}">
      <dsp:nvSpPr>
        <dsp:cNvPr id="0" name=""/>
        <dsp:cNvSpPr/>
      </dsp:nvSpPr>
      <dsp:spPr>
        <a:xfrm>
          <a:off x="5157994" y="822047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Dysplasie de hanche</a:t>
          </a:r>
          <a:endParaRPr lang="fr-FR" sz="1400" kern="1200" dirty="0"/>
        </a:p>
      </dsp:txBody>
      <dsp:txXfrm>
        <a:off x="5157994" y="822047"/>
        <a:ext cx="1569913" cy="1569913"/>
      </dsp:txXfrm>
    </dsp:sp>
    <dsp:sp modelId="{919D725F-1BCD-2C41-96F0-BC746B944A47}">
      <dsp:nvSpPr>
        <dsp:cNvPr id="0" name=""/>
        <dsp:cNvSpPr/>
      </dsp:nvSpPr>
      <dsp:spPr>
        <a:xfrm>
          <a:off x="5553051" y="2552903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Lésions du labrum</a:t>
          </a:r>
          <a:endParaRPr lang="fr-FR" sz="1400" kern="1200" dirty="0"/>
        </a:p>
      </dsp:txBody>
      <dsp:txXfrm>
        <a:off x="5553051" y="2552903"/>
        <a:ext cx="1569913" cy="1569913"/>
      </dsp:txXfrm>
    </dsp:sp>
    <dsp:sp modelId="{11E82C90-560A-0041-9B19-9D09A4CB2E1B}">
      <dsp:nvSpPr>
        <dsp:cNvPr id="0" name=""/>
        <dsp:cNvSpPr/>
      </dsp:nvSpPr>
      <dsp:spPr>
        <a:xfrm>
          <a:off x="2002065" y="749221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Conflit de hanche</a:t>
          </a:r>
          <a:endParaRPr lang="fr-FR" sz="1400" kern="1200" dirty="0"/>
        </a:p>
      </dsp:txBody>
      <dsp:txXfrm>
        <a:off x="2002065" y="749221"/>
        <a:ext cx="1569913" cy="1569913"/>
      </dsp:txXfrm>
    </dsp:sp>
    <dsp:sp modelId="{4D02768B-A8DC-AD48-96E7-3DF4FD9AA301}">
      <dsp:nvSpPr>
        <dsp:cNvPr id="0" name=""/>
        <dsp:cNvSpPr/>
      </dsp:nvSpPr>
      <dsp:spPr>
        <a:xfrm>
          <a:off x="4427315" y="3992681"/>
          <a:ext cx="182108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Bursites trochantérienne,    Sd de l’essuie - glace</a:t>
          </a:r>
          <a:endParaRPr lang="fr-FR" sz="1400" kern="1200" dirty="0"/>
        </a:p>
      </dsp:txBody>
      <dsp:txXfrm>
        <a:off x="4427315" y="3992681"/>
        <a:ext cx="1821083" cy="1569913"/>
      </dsp:txXfrm>
    </dsp:sp>
    <dsp:sp modelId="{9C2685B6-896B-0E44-ABCB-75971E2C3C3B}">
      <dsp:nvSpPr>
        <dsp:cNvPr id="0" name=""/>
        <dsp:cNvSpPr/>
      </dsp:nvSpPr>
      <dsp:spPr>
        <a:xfrm>
          <a:off x="1533804" y="2528637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Pubalgies et tendinopathie MF, psoas, adducteurs</a:t>
          </a:r>
          <a:endParaRPr lang="fr-FR" sz="1400" kern="1200" dirty="0"/>
        </a:p>
      </dsp:txBody>
      <dsp:txXfrm>
        <a:off x="1533804" y="2528637"/>
        <a:ext cx="1569913" cy="1569913"/>
      </dsp:txXfrm>
    </dsp:sp>
    <dsp:sp modelId="{FCF4EBA3-9433-314C-BC75-9B7149B40412}">
      <dsp:nvSpPr>
        <dsp:cNvPr id="0" name=""/>
        <dsp:cNvSpPr/>
      </dsp:nvSpPr>
      <dsp:spPr>
        <a:xfrm>
          <a:off x="2564002" y="3992686"/>
          <a:ext cx="1569913" cy="15699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Autres</a:t>
          </a:r>
          <a:endParaRPr lang="fr-FR" sz="1400" kern="1200" dirty="0"/>
        </a:p>
      </dsp:txBody>
      <dsp:txXfrm>
        <a:off x="2564002" y="3992686"/>
        <a:ext cx="1569913" cy="15699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F0B08-3EA0-E54D-AA68-E6C57D748015}">
      <dsp:nvSpPr>
        <dsp:cNvPr id="0" name=""/>
        <dsp:cNvSpPr/>
      </dsp:nvSpPr>
      <dsp:spPr>
        <a:xfrm>
          <a:off x="2112342" y="1552299"/>
          <a:ext cx="3750946" cy="37509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Autres</a:t>
          </a:r>
          <a:endParaRPr lang="fr-FR" sz="6500" kern="1200" dirty="0"/>
        </a:p>
      </dsp:txBody>
      <dsp:txXfrm>
        <a:off x="2112342" y="1552299"/>
        <a:ext cx="3750946" cy="3750946"/>
      </dsp:txXfrm>
    </dsp:sp>
    <dsp:sp modelId="{0DEF27D0-0B22-7342-8F43-0F66EBE83DE3}">
      <dsp:nvSpPr>
        <dsp:cNvPr id="0" name=""/>
        <dsp:cNvSpPr/>
      </dsp:nvSpPr>
      <dsp:spPr>
        <a:xfrm>
          <a:off x="2340934" y="3"/>
          <a:ext cx="3293762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Névralgie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Méralgie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Sciatalgie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- Cruralgie</a:t>
          </a:r>
          <a:endParaRPr lang="fr-FR" sz="1600" kern="1200" dirty="0"/>
        </a:p>
      </dsp:txBody>
      <dsp:txXfrm>
        <a:off x="2340934" y="3"/>
        <a:ext cx="3293762" cy="1875473"/>
      </dsp:txXfrm>
    </dsp:sp>
    <dsp:sp modelId="{791CC4AC-656D-4C4C-86D7-08C0ABF8F327}">
      <dsp:nvSpPr>
        <dsp:cNvPr id="0" name=""/>
        <dsp:cNvSpPr/>
      </dsp:nvSpPr>
      <dsp:spPr>
        <a:xfrm>
          <a:off x="4960958" y="982046"/>
          <a:ext cx="1875473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Sd du Piriforme</a:t>
          </a:r>
          <a:endParaRPr lang="fr-FR" sz="1600" kern="1200" dirty="0"/>
        </a:p>
      </dsp:txBody>
      <dsp:txXfrm>
        <a:off x="4960958" y="982046"/>
        <a:ext cx="1875473" cy="1875473"/>
      </dsp:txXfrm>
    </dsp:sp>
    <dsp:sp modelId="{1EB848DB-B62A-934A-BEEE-C6D32280649A}">
      <dsp:nvSpPr>
        <dsp:cNvPr id="0" name=""/>
        <dsp:cNvSpPr/>
      </dsp:nvSpPr>
      <dsp:spPr>
        <a:xfrm>
          <a:off x="5028247" y="3002377"/>
          <a:ext cx="2840610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Hernie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Inguinale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fémorale</a:t>
          </a:r>
          <a:endParaRPr lang="fr-FR" sz="1600" kern="1200" dirty="0"/>
        </a:p>
      </dsp:txBody>
      <dsp:txXfrm>
        <a:off x="5028247" y="3002377"/>
        <a:ext cx="2840610" cy="1875473"/>
      </dsp:txXfrm>
    </dsp:sp>
    <dsp:sp modelId="{652EE1D7-9A58-C949-B1E5-64DA503BE255}">
      <dsp:nvSpPr>
        <dsp:cNvPr id="0" name=""/>
        <dsp:cNvSpPr/>
      </dsp:nvSpPr>
      <dsp:spPr>
        <a:xfrm>
          <a:off x="4127552" y="4769797"/>
          <a:ext cx="1836894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Arthrose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Lombo sacrée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Sacro iliaque</a:t>
          </a:r>
          <a:endParaRPr lang="fr-FR" sz="1600" kern="1200" dirty="0"/>
        </a:p>
      </dsp:txBody>
      <dsp:txXfrm>
        <a:off x="4127552" y="4769797"/>
        <a:ext cx="1836894" cy="1875473"/>
      </dsp:txXfrm>
    </dsp:sp>
    <dsp:sp modelId="{FC274186-1E5F-D344-8BE6-2030958C4EB7}">
      <dsp:nvSpPr>
        <dsp:cNvPr id="0" name=""/>
        <dsp:cNvSpPr/>
      </dsp:nvSpPr>
      <dsp:spPr>
        <a:xfrm>
          <a:off x="1832674" y="4735376"/>
          <a:ext cx="1875473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Arthropathie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Inflammatoire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Ou infectieuse</a:t>
          </a:r>
          <a:endParaRPr lang="fr-FR" sz="1600" kern="1200" dirty="0"/>
        </a:p>
      </dsp:txBody>
      <dsp:txXfrm>
        <a:off x="1832674" y="4735376"/>
        <a:ext cx="1875473" cy="1875473"/>
      </dsp:txXfrm>
    </dsp:sp>
    <dsp:sp modelId="{DC19CE44-EEB8-AD4F-A2B9-ADCC272713D0}">
      <dsp:nvSpPr>
        <dsp:cNvPr id="0" name=""/>
        <dsp:cNvSpPr/>
      </dsp:nvSpPr>
      <dsp:spPr>
        <a:xfrm>
          <a:off x="593126" y="3049792"/>
          <a:ext cx="1875473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Algodystrophie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 hanche</a:t>
          </a:r>
          <a:endParaRPr lang="fr-FR" sz="1600" kern="1200" dirty="0"/>
        </a:p>
      </dsp:txBody>
      <dsp:txXfrm>
        <a:off x="593126" y="3049792"/>
        <a:ext cx="1875473" cy="1875473"/>
      </dsp:txXfrm>
    </dsp:sp>
    <dsp:sp modelId="{7A41755D-8703-C143-AFB1-10C68A58FE85}">
      <dsp:nvSpPr>
        <dsp:cNvPr id="0" name=""/>
        <dsp:cNvSpPr/>
      </dsp:nvSpPr>
      <dsp:spPr>
        <a:xfrm>
          <a:off x="1139199" y="982046"/>
          <a:ext cx="1875473" cy="18754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Claudication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vasculaire</a:t>
          </a:r>
          <a:endParaRPr lang="fr-FR" sz="1600" kern="1200" dirty="0"/>
        </a:p>
      </dsp:txBody>
      <dsp:txXfrm>
        <a:off x="1139199" y="982046"/>
        <a:ext cx="1875473" cy="1875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5F8C469D-5178-4356-8F25-DED692D66C3A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24661F4A-C869-43A3-92AA-60062825C63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0C04E803-E3FA-4FF9-B38C-369E47B52754}" type="datetime1">
              <a:rPr lang="fr-FR"/>
              <a:pPr/>
              <a:t>25/08/2017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8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</a:defRPr>
            </a:lvl1pPr>
          </a:lstStyle>
          <a:p>
            <a:fld id="{6BD48AFA-0924-47ED-96C7-55159BDD74B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30137-5317-45EE-9167-0519A62C79E3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974B-1C4F-419F-9569-A033E98F69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313B7-0E5B-4C04-995B-A456AD517B0E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51075-5FB9-4E64-93F9-31FBB26BD19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AB705-28F6-4F5C-8B1E-D20C8A8C2F9C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F41E-B054-4854-938D-9C9A0457B3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BF83-4C74-4E65-B960-C7A71F01EEB9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817B-1A63-4AD6-95B8-ABCB7F92E9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23A3C-10BE-4F95-A9E9-50C54CA307FB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C747-7398-4A49-B476-85622D975D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E0C53-E58F-4255-9289-4BA8F60938EE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489DC-F5C7-4873-8054-2001282F8A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32C80-A819-47F2-8E65-DA599E71A8E0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4A71-DB74-45F5-9699-4D7FB701E9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6B422-EBBF-4414-840B-8CA5A3FCB9D5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4D233-10D7-4DC9-9718-24223CE9D0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280B8-67BC-4118-A24A-5C9C0730065B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B3269-A6D2-485F-A10C-E7355858E9B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D8737-440B-4764-B078-BFC52C2B78B5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9AE68-7601-47BC-A206-46C789C137F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9D096-06E6-4426-B00F-F355602A15CC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AAA8-66C3-4A99-9CFD-6432897BDD1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0E082779-BA9E-4757-ADFE-61A6CB032C74}" type="datetime1">
              <a:rPr lang="en-US"/>
              <a:pPr/>
              <a:t>8/25/2017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r>
              <a:rPr lang="fr-FR"/>
              <a:t>ISOP Clinique P5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4" charset="0"/>
              </a:defRPr>
            </a:lvl1pPr>
          </a:lstStyle>
          <a:p>
            <a:fld id="{28CAFA97-7297-4BA0-87A4-DDF45D2E93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jean-pierremarchaland\Movies\IMG_0829.MO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medicine.medscape.com/" TargetMode="External"/><Relationship Id="rId3" Type="http://schemas.openxmlformats.org/officeDocument/2006/relationships/hyperlink" Target="http://www.image-echographie.net/" TargetMode="External"/><Relationship Id="rId7" Type="http://schemas.openxmlformats.org/officeDocument/2006/relationships/hyperlink" Target="http://http:/www.sofmmoo.com/" TargetMode="External"/><Relationship Id="rId2" Type="http://schemas.openxmlformats.org/officeDocument/2006/relationships/hyperlink" Target="http://clubortho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trainement-sportif.fr/" TargetMode="External"/><Relationship Id="rId5" Type="http://schemas.openxmlformats.org/officeDocument/2006/relationships/hyperlink" Target="http://ortho-santy.com/" TargetMode="External"/><Relationship Id="rId10" Type="http://schemas.openxmlformats.org/officeDocument/2006/relationships/hyperlink" Target="http://http:/worldortho.com/" TargetMode="External"/><Relationship Id="rId4" Type="http://schemas.openxmlformats.org/officeDocument/2006/relationships/hyperlink" Target="http://www.maitrise-orthop.com/" TargetMode="External"/><Relationship Id="rId9" Type="http://schemas.openxmlformats.org/officeDocument/2006/relationships/hyperlink" Target="http://www.dr-pavalec.a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/>
          <a:p>
            <a:pPr eaLnBrk="1" hangingPunct="1"/>
            <a:r>
              <a:rPr lang="fr-FR" smtClean="0"/>
              <a:t>Examen clinique de la hanche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7086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Dr Marchaland JP</a:t>
            </a:r>
          </a:p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Chirurgie orthopédique et traumatologie</a:t>
            </a:r>
          </a:p>
          <a:p>
            <a:pPr eaLnBrk="1" hangingPunct="1"/>
            <a:r>
              <a:rPr lang="fr-FR" smtClean="0">
                <a:solidFill>
                  <a:srgbClr val="898989"/>
                </a:solidFill>
              </a:rPr>
              <a:t>Bry – sur – Marne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DF8B-BBDE-4D8A-AC48-B42CB5242DFD}" type="slidenum">
              <a:rPr lang="fr-FR"/>
              <a:pPr/>
              <a:t>1</a:t>
            </a:fld>
            <a:endParaRPr lang="fr-FR"/>
          </a:p>
        </p:txBody>
      </p:sp>
      <p:sp>
        <p:nvSpPr>
          <p:cNvPr id="1638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fr-FR" sz="3600" smtClean="0"/>
              <a:t>Indice algo fonctionnel de Lequesne</a:t>
            </a:r>
          </a:p>
        </p:txBody>
      </p:sp>
      <p:pic>
        <p:nvPicPr>
          <p:cNvPr id="25603" name="Image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647700"/>
            <a:ext cx="45672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51BA6-9469-45A4-AFD0-DBB5A9668583}" type="slidenum">
              <a:rPr lang="fr-FR"/>
              <a:pPr/>
              <a:t>10</a:t>
            </a:fld>
            <a:endParaRPr lang="fr-FR"/>
          </a:p>
        </p:txBody>
      </p:sp>
      <p:sp>
        <p:nvSpPr>
          <p:cNvPr id="25605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fr-FR" smtClean="0"/>
              <a:t>Les signes d’examen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>
          <a:xfrm>
            <a:off x="533400" y="960438"/>
            <a:ext cx="8229600" cy="4754562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smtClean="0"/>
          </a:p>
          <a:p>
            <a:r>
              <a:rPr lang="fr-FR" smtClean="0"/>
              <a:t>Examen clinique bilatéral et comparatif</a:t>
            </a:r>
          </a:p>
          <a:p>
            <a:r>
              <a:rPr lang="fr-FR" smtClean="0"/>
              <a:t>Ne pas oublier le dos et les genoux</a:t>
            </a:r>
          </a:p>
          <a:p>
            <a:r>
              <a:rPr lang="fr-FR" smtClean="0"/>
              <a:t>Effectué:</a:t>
            </a:r>
          </a:p>
          <a:p>
            <a:pPr lvl="1"/>
            <a:r>
              <a:rPr lang="fr-FR" smtClean="0"/>
              <a:t>En position assise</a:t>
            </a:r>
          </a:p>
          <a:p>
            <a:pPr lvl="1"/>
            <a:r>
              <a:rPr lang="fr-FR" smtClean="0"/>
              <a:t>En décubitus dorsal </a:t>
            </a:r>
          </a:p>
          <a:p>
            <a:pPr lvl="1"/>
            <a:r>
              <a:rPr lang="fr-FR" smtClean="0"/>
              <a:t>Debout</a:t>
            </a:r>
          </a:p>
          <a:p>
            <a:pPr lvl="1"/>
            <a:r>
              <a:rPr lang="fr-FR" smtClean="0"/>
              <a:t>A la marche </a:t>
            </a:r>
          </a:p>
          <a:p>
            <a:pPr>
              <a:buFont typeface="Arial" charset="0"/>
              <a:buNone/>
            </a:pPr>
            <a:r>
              <a:rPr lang="fr-FR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87A0-8055-4FC2-918E-AA5AD768E09D}" type="slidenum">
              <a:rPr lang="fr-FR"/>
              <a:pPr/>
              <a:t>11</a:t>
            </a:fld>
            <a:endParaRPr lang="fr-FR"/>
          </a:p>
        </p:txBody>
      </p:sp>
      <p:sp>
        <p:nvSpPr>
          <p:cNvPr id="2662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fr-FR" smtClean="0"/>
              <a:t>Premier temps de l’examen: la marche (débute en observant le patient entrant dans le cabinet de consultation)</a:t>
            </a:r>
          </a:p>
          <a:p>
            <a:pPr lvl="1"/>
            <a:r>
              <a:rPr lang="fr-FR" smtClean="0"/>
              <a:t>Utilisation d’aides techniques</a:t>
            </a:r>
          </a:p>
          <a:p>
            <a:pPr lvl="1"/>
            <a:r>
              <a:rPr lang="fr-FR" smtClean="0"/>
              <a:t>Démarche salutante (perte du pas postérieur par flessum de hanche)</a:t>
            </a:r>
          </a:p>
          <a:p>
            <a:pPr>
              <a:buFont typeface="Arial" charset="0"/>
              <a:buNone/>
            </a:pPr>
            <a:endParaRPr lang="fr-FR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3297238"/>
            <a:ext cx="5715000" cy="33321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9397-5CE9-41D9-A3C1-EB51DDB92FF9}" type="slidenum">
              <a:rPr lang="fr-FR"/>
              <a:pPr/>
              <a:t>12</a:t>
            </a:fld>
            <a:endParaRPr lang="fr-FR"/>
          </a:p>
        </p:txBody>
      </p:sp>
      <p:sp>
        <p:nvSpPr>
          <p:cNvPr id="27653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lvl="1"/>
            <a:r>
              <a:rPr lang="fr-FR" smtClean="0"/>
              <a:t>Boiterie de Trendelenburg: boiterie du moyen fessier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6738" y="1295400"/>
            <a:ext cx="1914525" cy="4419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2150" y="1373188"/>
            <a:ext cx="2152650" cy="44180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175" y="6032500"/>
            <a:ext cx="87598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fr-FR" sz="2800" b="1"/>
              <a:t>   		Marche équilibrée	    	 	Boiterie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3CC-6E91-4272-A05B-6A3A69734512}" type="slidenum">
              <a:rPr lang="fr-FR"/>
              <a:pPr/>
              <a:t>13</a:t>
            </a:fld>
            <a:endParaRPr lang="fr-FR"/>
          </a:p>
        </p:txBody>
      </p:sp>
      <p:sp>
        <p:nvSpPr>
          <p:cNvPr id="28679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G_0829.MOV" descr="/Users/jean-pierremarchaland/Movies/IMG_0829.MOV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00400" y="350838"/>
            <a:ext cx="3471863" cy="6126162"/>
          </a:xfr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55753-D31F-43CF-801D-319F4376D3FC}" type="slidenum">
              <a:rPr lang="fr-FR"/>
              <a:pPr/>
              <a:t>14</a:t>
            </a:fld>
            <a:endParaRPr lang="fr-FR"/>
          </a:p>
        </p:txBody>
      </p:sp>
      <p:sp>
        <p:nvSpPr>
          <p:cNvPr id="297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fr-FR" smtClean="0"/>
              <a:t>Inspection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pPr lvl="1"/>
            <a:r>
              <a:rPr lang="fr-FR" smtClean="0"/>
              <a:t>Regarder le patient se déshabiller, s’habiller, enlever, remettre ses chaussures et chaussettes</a:t>
            </a:r>
          </a:p>
          <a:p>
            <a:pPr lvl="1"/>
            <a:r>
              <a:rPr lang="fr-FR" smtClean="0"/>
              <a:t>Le regarder s’asseoir, s’allonger sur la table d’examen</a:t>
            </a:r>
          </a:p>
        </p:txBody>
      </p:sp>
      <p:sp>
        <p:nvSpPr>
          <p:cNvPr id="3072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0C50-1C8B-41A4-81EA-4AAAC5186BE6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fr-FR" smtClean="0"/>
              <a:t>Positions vicieuses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542925"/>
            <a:ext cx="3143250" cy="2962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Imag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2133600"/>
            <a:ext cx="33528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419600" y="40386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84" charset="0"/>
              </a:rPr>
              <a:t>Flessum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84" charset="0"/>
              </a:rPr>
              <a:t>Raccourcissement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fr-FR" sz="2800">
                <a:latin typeface="Calibri" pitchFamily="-84" charset="0"/>
              </a:rPr>
              <a:t>Rotation externe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fr-FR" sz="3200">
              <a:latin typeface="Calibri" pitchFamily="-8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755C-51EA-41B8-A466-1E7B7D07D0DA}" type="slidenum">
              <a:rPr lang="fr-FR"/>
              <a:pPr/>
              <a:t>16</a:t>
            </a:fld>
            <a:endParaRPr lang="fr-FR"/>
          </a:p>
        </p:txBody>
      </p:sp>
      <p:sp>
        <p:nvSpPr>
          <p:cNvPr id="31751" name="Espace réservé du pied de page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038600"/>
          </a:xfrm>
        </p:spPr>
        <p:txBody>
          <a:bodyPr/>
          <a:lstStyle/>
          <a:p>
            <a:r>
              <a:rPr lang="fr-FR" smtClean="0"/>
              <a:t>Amplitudes articulaires</a:t>
            </a:r>
          </a:p>
          <a:p>
            <a:endParaRPr lang="fr-FR" smtClean="0"/>
          </a:p>
          <a:p>
            <a:pPr lvl="1"/>
            <a:r>
              <a:rPr lang="fr-FR" smtClean="0"/>
              <a:t>Grandes amplitudes : énarthrose</a:t>
            </a:r>
          </a:p>
          <a:p>
            <a:pPr lvl="1"/>
            <a:r>
              <a:rPr lang="fr-FR" smtClean="0"/>
              <a:t>Recherche en passif et actif </a:t>
            </a:r>
          </a:p>
          <a:p>
            <a:pPr lvl="1"/>
            <a:r>
              <a:rPr lang="fr-FR" smtClean="0"/>
              <a:t>Flexion – extension</a:t>
            </a:r>
          </a:p>
          <a:p>
            <a:pPr lvl="1"/>
            <a:r>
              <a:rPr lang="fr-FR" smtClean="0"/>
              <a:t>Abduction – adduction</a:t>
            </a:r>
          </a:p>
          <a:p>
            <a:pPr lvl="1"/>
            <a:r>
              <a:rPr lang="fr-FR" smtClean="0"/>
              <a:t>Rotation interne - externe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FB58-82BD-42B5-890B-4E5431772841}" type="slidenum">
              <a:rPr lang="fr-FR"/>
              <a:pPr/>
              <a:t>17</a:t>
            </a:fld>
            <a:endParaRPr lang="fr-FR"/>
          </a:p>
        </p:txBody>
      </p:sp>
      <p:sp>
        <p:nvSpPr>
          <p:cNvPr id="32772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93700"/>
            <a:ext cx="6410325" cy="901700"/>
          </a:xfrm>
        </p:spPr>
        <p:txBody>
          <a:bodyPr anchor="t"/>
          <a:lstStyle/>
          <a:p>
            <a:pPr eaLnBrk="1" hangingPunct="1"/>
            <a:r>
              <a:rPr lang="en-US" sz="4100" smtClean="0">
                <a:sym typeface="Monaco" pitchFamily="-84" charset="0"/>
              </a:rPr>
              <a:t>Flexion Extension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6945313" y="6505575"/>
            <a:ext cx="1901825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5" tIns="26785" rIns="26785" bIns="26785" anchor="ctr"/>
          <a:lstStyle/>
          <a:p>
            <a:r>
              <a:rPr lang="en-US" sz="1000" b="1">
                <a:solidFill>
                  <a:srgbClr val="FFF1F7"/>
                </a:solidFill>
                <a:latin typeface="Palatino" pitchFamily="-84" charset="0"/>
                <a:sym typeface="Palatino" pitchFamily="-84" charset="0"/>
              </a:rPr>
              <a:t>Anatomie P1-  ISO Paris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231775" y="1062038"/>
            <a:ext cx="6215063" cy="567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Flexion limitée par la mise en tension des ischio- jambiers et potentialisée par la flexion du genou qui détend les IJ; en fin de course limitation par le ligament ischio- fémoral et le sourcil cotyloïdien</a:t>
            </a:r>
          </a:p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Extension limitée par tous les ligaments (ilio-fémoral++++</a:t>
            </a:r>
            <a:r>
              <a:rPr lang="en-US" sz="2400">
                <a:latin typeface="Calibri" pitchFamily="-84" charset="0"/>
                <a:sym typeface="Monaco" pitchFamily="-84" charset="0"/>
              </a:rPr>
              <a:t>)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7663" y="768350"/>
            <a:ext cx="2403475" cy="2697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7663" y="3559175"/>
            <a:ext cx="2401887" cy="285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6A71-A33F-49B4-9339-A16DA98B50DE}" type="slidenum">
              <a:rPr lang="fr-FR"/>
              <a:pPr/>
              <a:t>18</a:t>
            </a:fld>
            <a:endParaRPr lang="fr-FR"/>
          </a:p>
        </p:txBody>
      </p:sp>
      <p:sp>
        <p:nvSpPr>
          <p:cNvPr id="33800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-285750" y="428625"/>
            <a:ext cx="7858125" cy="1670050"/>
          </a:xfrm>
        </p:spPr>
        <p:txBody>
          <a:bodyPr anchor="t"/>
          <a:lstStyle/>
          <a:p>
            <a:pPr eaLnBrk="1" hangingPunct="1"/>
            <a:r>
              <a:rPr lang="en-US" smtClean="0">
                <a:sym typeface="Monaco" pitchFamily="-84" charset="0"/>
              </a:rPr>
              <a:t>Abduction adduction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7159625" y="6540500"/>
            <a:ext cx="19018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5" tIns="26785" rIns="26785" bIns="26785" anchor="ctr"/>
          <a:lstStyle/>
          <a:p>
            <a:r>
              <a:rPr lang="en-US" sz="1000" b="1">
                <a:solidFill>
                  <a:srgbClr val="FFF1F7"/>
                </a:solidFill>
                <a:latin typeface="Palatino" pitchFamily="-84" charset="0"/>
                <a:sym typeface="Palatino" pitchFamily="-84" charset="0"/>
              </a:rPr>
              <a:t>Anatomie P1-  ISO Paris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8413" y="784225"/>
            <a:ext cx="2403475" cy="249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8613" y="3527425"/>
            <a:ext cx="2189162" cy="294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/>
          </p:cNvSpPr>
          <p:nvPr/>
        </p:nvSpPr>
        <p:spPr bwMode="auto">
          <a:xfrm>
            <a:off x="0" y="973138"/>
            <a:ext cx="6276975" cy="567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Abduction limitée par les ligaments et le ligament rond, potentialisée par flexion et rotation interne </a:t>
            </a:r>
          </a:p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Adduction (possible par légère flexion ou extension) limitée par les muscles fessiers et les ligaments rond et ilio -fémoral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6E24-5D59-491B-BC97-6E553E7C7591}" type="slidenum">
              <a:rPr lang="fr-FR"/>
              <a:pPr/>
              <a:t>19</a:t>
            </a:fld>
            <a:endParaRPr lang="fr-FR"/>
          </a:p>
        </p:txBody>
      </p:sp>
      <p:sp>
        <p:nvSpPr>
          <p:cNvPr id="34824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r-FR" smtClean="0"/>
              <a:t>Généralités 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895600"/>
          </a:xfrm>
        </p:spPr>
        <p:txBody>
          <a:bodyPr/>
          <a:lstStyle/>
          <a:p>
            <a:pPr eaLnBrk="1" hangingPunct="1"/>
            <a:r>
              <a:rPr lang="fr-FR" smtClean="0"/>
              <a:t>Examen clinique moins riche que le genou et l’ épaule</a:t>
            </a:r>
          </a:p>
          <a:p>
            <a:pPr eaLnBrk="1" hangingPunct="1"/>
            <a:r>
              <a:rPr lang="fr-FR" smtClean="0"/>
              <a:t>Région profonde</a:t>
            </a:r>
          </a:p>
          <a:p>
            <a:pPr eaLnBrk="1" hangingPunct="1"/>
            <a:r>
              <a:rPr lang="fr-FR" smtClean="0"/>
              <a:t>Importance des examens para – cliniques pour le diagnostic lésionnel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1374-3689-445F-98A4-25370B463F74}" type="slidenum">
              <a:rPr lang="fr-FR"/>
              <a:pPr/>
              <a:t>2</a:t>
            </a:fld>
            <a:endParaRPr lang="fr-FR"/>
          </a:p>
        </p:txBody>
      </p:sp>
      <p:sp>
        <p:nvSpPr>
          <p:cNvPr id="1741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-84138" y="214313"/>
            <a:ext cx="7246938" cy="758825"/>
          </a:xfrm>
        </p:spPr>
        <p:txBody>
          <a:bodyPr anchor="t"/>
          <a:lstStyle/>
          <a:p>
            <a:pPr eaLnBrk="1" hangingPunct="1"/>
            <a:r>
              <a:rPr lang="en-US" sz="4200" smtClean="0">
                <a:sym typeface="Monaco" pitchFamily="-84" charset="0"/>
              </a:rPr>
              <a:t>Rotation interne externe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7167563" y="6540500"/>
            <a:ext cx="1903412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5" tIns="26785" rIns="26785" bIns="26785" anchor="ctr"/>
          <a:lstStyle/>
          <a:p>
            <a:r>
              <a:rPr lang="en-US" sz="1000" b="1">
                <a:solidFill>
                  <a:srgbClr val="FFF1F7"/>
                </a:solidFill>
                <a:latin typeface="Palatino" pitchFamily="-84" charset="0"/>
                <a:sym typeface="Palatino" pitchFamily="-84" charset="0"/>
              </a:rPr>
              <a:t>Anatomie P1-  ISO Paris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5938" y="893763"/>
            <a:ext cx="2206625" cy="291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0388" y="3884613"/>
            <a:ext cx="2144712" cy="2589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/>
          </p:cNvSpPr>
          <p:nvPr/>
        </p:nvSpPr>
        <p:spPr bwMode="auto">
          <a:xfrm>
            <a:off x="0" y="973138"/>
            <a:ext cx="6276975" cy="567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Rotation interne limitée par l’obturateur interne et les ligaments ilio et ischio- fémoral, potentialisée par la flexion</a:t>
            </a:r>
          </a:p>
          <a:p>
            <a:pPr marL="635000" indent="-366713">
              <a:spcBef>
                <a:spcPts val="2113"/>
              </a:spcBef>
              <a:buSzPct val="155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Rotation externe limitée par le ligament ilio- fémoral potentialisée par la flexion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BED7-1616-4147-925C-2E8F4BAA8C4E}" type="slidenum">
              <a:rPr lang="fr-FR"/>
              <a:pPr/>
              <a:t>20</a:t>
            </a:fld>
            <a:endParaRPr lang="fr-FR"/>
          </a:p>
        </p:txBody>
      </p:sp>
      <p:sp>
        <p:nvSpPr>
          <p:cNvPr id="35848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r-FR" smtClean="0"/>
              <a:t>Palpation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2590800"/>
          </a:xfrm>
        </p:spPr>
        <p:txBody>
          <a:bodyPr/>
          <a:lstStyle/>
          <a:p>
            <a:r>
              <a:rPr lang="fr-FR" smtClean="0"/>
              <a:t>Difficile sur la coxo fémorale elle même</a:t>
            </a:r>
          </a:p>
          <a:p>
            <a:r>
              <a:rPr lang="fr-FR" smtClean="0"/>
              <a:t>Insertion du moyen fessier (tendinopathie)</a:t>
            </a:r>
          </a:p>
          <a:p>
            <a:r>
              <a:rPr lang="fr-FR" smtClean="0"/>
              <a:t>Plus facile sur le pubis, la sacro iliaque, l’ischion, le grand trochanter</a:t>
            </a:r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483A-2975-4D0F-A46D-F6FA6C0E4B04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r>
              <a:rPr lang="fr-FR" smtClean="0"/>
              <a:t>Testing musculaire</a:t>
            </a:r>
          </a:p>
        </p:txBody>
      </p:sp>
      <p:sp>
        <p:nvSpPr>
          <p:cNvPr id="3789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A60B838B-9066-4179-9F7C-21F390777A5D}" type="slidenum">
              <a:rPr lang="fr-FR"/>
              <a:pPr/>
              <a:t>22</a:t>
            </a:fld>
            <a:endParaRPr lang="fr-FR"/>
          </a:p>
        </p:txBody>
      </p:sp>
      <p:pic>
        <p:nvPicPr>
          <p:cNvPr id="37893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685800"/>
            <a:ext cx="4114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Espace réservé du contenu 2"/>
          <p:cNvSpPr>
            <a:spLocks noGrp="1"/>
          </p:cNvSpPr>
          <p:nvPr>
            <p:ph idx="1"/>
          </p:nvPr>
        </p:nvSpPr>
        <p:spPr>
          <a:xfrm>
            <a:off x="304800" y="1524000"/>
            <a:ext cx="4648200" cy="4603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400" b="1" smtClean="0"/>
              <a:t>0 — Aucune évidence de contractilité</a:t>
            </a:r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smtClean="0"/>
              <a:t>1 — Ebauche de mouvement seulement</a:t>
            </a:r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smtClean="0"/>
              <a:t>2 — Mouvement possible si pesanteur annulée</a:t>
            </a:r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smtClean="0"/>
              <a:t>3 — Seuil du mouvement contre la pesanteur</a:t>
            </a:r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smtClean="0"/>
              <a:t>4 — Mouvement contre pesanteur plus résistance</a:t>
            </a:r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smtClean="0"/>
              <a:t>5 — Puissance normale.</a:t>
            </a:r>
            <a:endParaRPr lang="fr-FR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fr-FR" smtClean="0"/>
              <a:t>Scores cliniques et fonctionnels</a:t>
            </a:r>
          </a:p>
        </p:txBody>
      </p:sp>
      <p:sp>
        <p:nvSpPr>
          <p:cNvPr id="3891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8DAE-07AF-484F-BF54-5F4B3CC9B4A3}" type="slidenum">
              <a:rPr lang="fr-FR"/>
              <a:pPr/>
              <a:t>23</a:t>
            </a:fld>
            <a:endParaRPr lang="fr-FR"/>
          </a:p>
        </p:txBody>
      </p:sp>
      <p:pic>
        <p:nvPicPr>
          <p:cNvPr id="38917" name="Image 5" descr="Core PM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1905000" y="641667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365125"/>
          </a:xfrm>
        </p:spPr>
        <p:txBody>
          <a:bodyPr/>
          <a:lstStyle/>
          <a:p>
            <a:fld id="{71713601-1982-4629-A04F-43A317A55FC6}" type="slidenum">
              <a:rPr lang="fr-FR"/>
              <a:pPr/>
              <a:t>24</a:t>
            </a:fld>
            <a:endParaRPr lang="fr-FR"/>
          </a:p>
        </p:txBody>
      </p:sp>
      <p:pic>
        <p:nvPicPr>
          <p:cNvPr id="39940" name="Image 5" descr="Harris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4591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Image 6" descr="Harris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06888" y="547688"/>
            <a:ext cx="4760912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Image 5" descr="Harris 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373063"/>
            <a:ext cx="1219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C924-7707-4F1D-907D-22AF5904147F}" type="slidenum">
              <a:rPr lang="fr-FR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76200"/>
          <a:ext cx="8458200" cy="664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76B0-043D-423A-A1CD-71A8ED48EB82}" type="slidenum">
              <a:rPr lang="fr-FR"/>
              <a:pPr/>
              <a:t>26</a:t>
            </a:fld>
            <a:endParaRPr lang="fr-FR"/>
          </a:p>
        </p:txBody>
      </p:sp>
      <p:sp>
        <p:nvSpPr>
          <p:cNvPr id="41988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fr-FR" smtClean="0"/>
              <a:t>Coxarthrose</a:t>
            </a:r>
          </a:p>
        </p:txBody>
      </p:sp>
      <p:sp>
        <p:nvSpPr>
          <p:cNvPr id="4301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E2F9-6F23-40CD-9E5C-848ADD6158CD}" type="slidenum">
              <a:rPr lang="fr-FR"/>
              <a:pPr/>
              <a:t>27</a:t>
            </a:fld>
            <a:endParaRPr lang="fr-FR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371600"/>
            <a:ext cx="4103688" cy="3860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1888" y="1371600"/>
            <a:ext cx="3744912" cy="28813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294313" y="4786313"/>
            <a:ext cx="2517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Pincement </a:t>
            </a:r>
          </a:p>
          <a:p>
            <a:pPr>
              <a:buFontTx/>
              <a:buChar char="•"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Condensation</a:t>
            </a:r>
          </a:p>
          <a:p>
            <a:pPr>
              <a:buFontTx/>
              <a:buChar char="•"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Géodes</a:t>
            </a:r>
          </a:p>
          <a:p>
            <a:pPr>
              <a:buFontTx/>
              <a:buChar char="•"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Ostéophytes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-100013"/>
            <a:ext cx="4248150" cy="4141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44450"/>
            <a:ext cx="4897438" cy="4089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4388"/>
            <a:ext cx="4932363" cy="37988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328988"/>
            <a:ext cx="4537075" cy="39163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038" name="Line 9"/>
          <p:cNvSpPr>
            <a:spLocks noChangeShapeType="1"/>
          </p:cNvSpPr>
          <p:nvPr/>
        </p:nvSpPr>
        <p:spPr bwMode="auto">
          <a:xfrm flipV="1">
            <a:off x="1619250" y="2565400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 flipV="1">
            <a:off x="1619250" y="1341438"/>
            <a:ext cx="1944688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6877050" y="4868863"/>
            <a:ext cx="935038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7667625" y="6381750"/>
            <a:ext cx="144463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323850" y="6294438"/>
            <a:ext cx="3625850" cy="519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Dysplasie du cotyle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5164138" y="6308725"/>
            <a:ext cx="2136775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Coxa valga</a:t>
            </a:r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34925" y="44450"/>
            <a:ext cx="1973263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NORMALE</a:t>
            </a:r>
          </a:p>
        </p:txBody>
      </p:sp>
      <p:sp>
        <p:nvSpPr>
          <p:cNvPr id="44045" name="Line 23"/>
          <p:cNvSpPr>
            <a:spLocks noChangeShapeType="1"/>
          </p:cNvSpPr>
          <p:nvPr/>
        </p:nvSpPr>
        <p:spPr bwMode="auto">
          <a:xfrm flipH="1">
            <a:off x="6694488" y="1668463"/>
            <a:ext cx="762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6" name="Line 24"/>
          <p:cNvSpPr>
            <a:spLocks noChangeShapeType="1"/>
          </p:cNvSpPr>
          <p:nvPr/>
        </p:nvSpPr>
        <p:spPr bwMode="auto">
          <a:xfrm flipV="1">
            <a:off x="6770688" y="1196975"/>
            <a:ext cx="1401762" cy="471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3250" name="Text Box 18"/>
          <p:cNvSpPr txBox="1">
            <a:spLocks noChangeArrowheads="1"/>
          </p:cNvSpPr>
          <p:nvPr/>
        </p:nvSpPr>
        <p:spPr bwMode="auto">
          <a:xfrm>
            <a:off x="6877050" y="2924175"/>
            <a:ext cx="1958975" cy="519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Coxa vara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2160588" y="3017838"/>
            <a:ext cx="4533900" cy="639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4000" b="1">
                <a:solidFill>
                  <a:schemeClr val="bg1"/>
                </a:solidFill>
                <a:latin typeface="Calibri" pitchFamily="-84" charset="0"/>
              </a:rPr>
              <a:t>Dysplasie de hanche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 animBg="1"/>
      <p:bldP spid="223251" grpId="0" animBg="1"/>
      <p:bldP spid="223252" grpId="0" animBg="1"/>
      <p:bldP spid="2232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3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smtClean="0"/>
              <a:t>Lésions du labrum</a:t>
            </a:r>
          </a:p>
          <a:p>
            <a:pPr lvl="1"/>
            <a:r>
              <a:rPr lang="fr-FR" smtClean="0"/>
              <a:t>Traumatisme, micro traumatisme répété </a:t>
            </a:r>
          </a:p>
          <a:p>
            <a:pPr lvl="1"/>
            <a:r>
              <a:rPr lang="fr-FR" smtClean="0"/>
              <a:t>Dégénératif (dysplasie)</a:t>
            </a:r>
          </a:p>
          <a:p>
            <a:pPr lvl="1"/>
            <a:r>
              <a:rPr lang="fr-FR" smtClean="0"/>
              <a:t>Conflit de hanche</a:t>
            </a:r>
          </a:p>
        </p:txBody>
      </p:sp>
      <p:pic>
        <p:nvPicPr>
          <p:cNvPr id="45059" name="Imag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0" y="2895600"/>
            <a:ext cx="6985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125413"/>
            <a:ext cx="7858125" cy="941387"/>
          </a:xfrm>
        </p:spPr>
        <p:txBody>
          <a:bodyPr anchor="t"/>
          <a:lstStyle/>
          <a:p>
            <a:pPr eaLnBrk="1" hangingPunct="1"/>
            <a:r>
              <a:rPr lang="fr-FR" smtClean="0">
                <a:sym typeface="Monaco" pitchFamily="-84" charset="0"/>
              </a:rPr>
              <a:t>Anatomie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57175" y="1752600"/>
            <a:ext cx="8429625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89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marL="635000" indent="-366713">
              <a:spcBef>
                <a:spcPts val="2113"/>
              </a:spcBef>
              <a:buSzPct val="139000"/>
              <a:buFont typeface="Arial" charset="0"/>
              <a:buChar char="•"/>
            </a:pPr>
            <a:endParaRPr lang="fr-FR" sz="2400">
              <a:latin typeface="Calibri" pitchFamily="-84" charset="0"/>
              <a:sym typeface="Monaco" pitchFamily="-84" charset="0"/>
            </a:endParaRPr>
          </a:p>
          <a:p>
            <a:pPr marL="635000" indent="-366713">
              <a:spcBef>
                <a:spcPts val="2113"/>
              </a:spcBef>
              <a:buSzPct val="139000"/>
              <a:buFont typeface="Arial" charset="0"/>
              <a:buChar char="•"/>
            </a:pPr>
            <a:r>
              <a:rPr lang="fr-FR" sz="2400">
                <a:sym typeface="Monaco" pitchFamily="-84" charset="0"/>
              </a:rPr>
              <a:t>Diarthrose: Enarthrose profonde stable et mobile</a:t>
            </a:r>
          </a:p>
          <a:p>
            <a:pPr marL="635000" indent="-366713">
              <a:spcBef>
                <a:spcPts val="2113"/>
              </a:spcBef>
              <a:buSzPct val="139000"/>
            </a:pPr>
            <a:endParaRPr lang="fr-FR" sz="2400">
              <a:latin typeface="Calibri" pitchFamily="-84" charset="0"/>
              <a:sym typeface="Monaco" pitchFamily="-84" charset="0"/>
            </a:endParaRPr>
          </a:p>
          <a:p>
            <a:pPr marL="635000" indent="-366713">
              <a:spcBef>
                <a:spcPts val="2113"/>
              </a:spcBef>
              <a:buSzPct val="139000"/>
            </a:pPr>
            <a:endParaRPr lang="fr-FR" sz="2400">
              <a:latin typeface="Calibri" pitchFamily="-84" charset="0"/>
              <a:sym typeface="Monaco" pitchFamily="-84" charset="0"/>
            </a:endParaRPr>
          </a:p>
          <a:p>
            <a:pPr marL="635000" indent="-366713">
              <a:spcBef>
                <a:spcPts val="2113"/>
              </a:spcBef>
              <a:buSzPct val="139000"/>
              <a:buFont typeface="Arial" charset="0"/>
              <a:buChar char="•"/>
            </a:pPr>
            <a:r>
              <a:rPr lang="fr-FR" sz="2400">
                <a:latin typeface="Calibri" pitchFamily="-84" charset="0"/>
                <a:sym typeface="Monaco" pitchFamily="-84" charset="0"/>
              </a:rPr>
              <a:t>Surfaces articulaires:</a:t>
            </a:r>
          </a:p>
          <a:p>
            <a:pPr marL="1092200" lvl="1" indent="-366713">
              <a:spcBef>
                <a:spcPts val="2113"/>
              </a:spcBef>
              <a:buSzPct val="139000"/>
              <a:buFontTx/>
              <a:buChar char="-"/>
            </a:pPr>
            <a:r>
              <a:rPr lang="fr-FR" sz="2400">
                <a:latin typeface="Calibri" pitchFamily="-84" charset="0"/>
                <a:sym typeface="Monaco" pitchFamily="-84" charset="0"/>
              </a:rPr>
              <a:t>La tête fémorale</a:t>
            </a:r>
          </a:p>
          <a:p>
            <a:pPr marL="1092200" lvl="1" indent="-366713">
              <a:spcBef>
                <a:spcPts val="2113"/>
              </a:spcBef>
              <a:buSzPct val="139000"/>
              <a:buFontTx/>
              <a:buChar char="-"/>
            </a:pPr>
            <a:r>
              <a:rPr lang="fr-FR" sz="2400">
                <a:latin typeface="Calibri" pitchFamily="-84" charset="0"/>
                <a:sym typeface="Monaco" pitchFamily="-84" charset="0"/>
              </a:rPr>
              <a:t>Le cotyle</a:t>
            </a:r>
          </a:p>
          <a:p>
            <a:pPr marL="1092200" lvl="1" indent="-366713">
              <a:spcBef>
                <a:spcPts val="2113"/>
              </a:spcBef>
              <a:buSzPct val="139000"/>
              <a:buFontTx/>
              <a:buChar char="-"/>
            </a:pPr>
            <a:r>
              <a:rPr lang="fr-FR" sz="2400">
                <a:latin typeface="Calibri" pitchFamily="-84" charset="0"/>
                <a:sym typeface="Monaco" pitchFamily="-84" charset="0"/>
              </a:rPr>
              <a:t>Le bourrelet cotyloïdien 									(anneau fibro - cartilagineux / cartilage hyalin)</a:t>
            </a:r>
          </a:p>
          <a:p>
            <a:pPr marL="635000" indent="-366713">
              <a:spcBef>
                <a:spcPts val="2113"/>
              </a:spcBef>
              <a:buSzPct val="139000"/>
              <a:buFont typeface="Arial" charset="0"/>
              <a:buChar char="•"/>
            </a:pPr>
            <a:endParaRPr lang="en-US" sz="2400">
              <a:latin typeface="Calibri" pitchFamily="-84" charset="0"/>
              <a:sym typeface="Monaco" pitchFamily="-84" charset="0"/>
            </a:endParaRPr>
          </a:p>
          <a:p>
            <a:pPr marL="635000" indent="-366713">
              <a:spcBef>
                <a:spcPts val="2113"/>
              </a:spcBef>
              <a:buSzPct val="139000"/>
              <a:buFont typeface="Arial" charset="0"/>
              <a:buChar char="•"/>
            </a:pPr>
            <a:endParaRPr lang="en-US" sz="2500">
              <a:latin typeface="Calibri" pitchFamily="-84" charset="0"/>
              <a:sym typeface="Monaco" pitchFamily="-8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3152-80A7-400A-95D1-0450E961E4C6}" type="slidenum">
              <a:rPr lang="fr-FR"/>
              <a:pPr/>
              <a:t>3</a:t>
            </a:fld>
            <a:endParaRPr lang="fr-FR"/>
          </a:p>
        </p:txBody>
      </p:sp>
      <p:sp>
        <p:nvSpPr>
          <p:cNvPr id="1843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6538" y="1981200"/>
            <a:ext cx="2473325" cy="292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smtClean="0"/>
              <a:t>Conflit de hanche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Conflit entre le col du fémur et le labrum</a:t>
            </a:r>
          </a:p>
        </p:txBody>
      </p:sp>
      <p:pic>
        <p:nvPicPr>
          <p:cNvPr id="46083" name="Imag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3241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4191000"/>
            <a:ext cx="241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1"/>
          <p:cNvSpPr>
            <a:spLocks noGrp="1"/>
          </p:cNvSpPr>
          <p:nvPr>
            <p:ph/>
          </p:nvPr>
        </p:nvSpPr>
        <p:spPr>
          <a:xfrm>
            <a:off x="152400" y="381000"/>
            <a:ext cx="7543800" cy="5791200"/>
          </a:xfrm>
        </p:spPr>
        <p:txBody>
          <a:bodyPr/>
          <a:lstStyle/>
          <a:p>
            <a:r>
              <a:rPr lang="fr-FR" smtClean="0"/>
              <a:t>Pubalgie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pPr lvl="1"/>
            <a:r>
              <a:rPr lang="fr-FR" smtClean="0"/>
              <a:t>Syndrome douloureux du carrefour      pubien,</a:t>
            </a:r>
          </a:p>
          <a:p>
            <a:pPr lvl="1"/>
            <a:r>
              <a:rPr lang="fr-FR" smtClean="0"/>
              <a:t>Révélée par: </a:t>
            </a:r>
          </a:p>
          <a:p>
            <a:pPr lvl="2"/>
            <a:r>
              <a:rPr lang="fr-FR" smtClean="0"/>
              <a:t>Douleurs abdominales  </a:t>
            </a:r>
          </a:p>
          <a:p>
            <a:pPr lvl="2"/>
            <a:r>
              <a:rPr lang="fr-FR" smtClean="0"/>
              <a:t>Douleurs au niveau des adducteurs</a:t>
            </a:r>
          </a:p>
          <a:p>
            <a:pPr lvl="1"/>
            <a:r>
              <a:rPr lang="fr-FR" smtClean="0"/>
              <a:t>Causes: </a:t>
            </a:r>
          </a:p>
          <a:p>
            <a:pPr lvl="2"/>
            <a:r>
              <a:rPr lang="fr-FR" smtClean="0"/>
              <a:t>Tendinite des adducteurs de la cuisse</a:t>
            </a:r>
          </a:p>
          <a:p>
            <a:pPr lvl="2"/>
            <a:r>
              <a:rPr lang="fr-FR" smtClean="0"/>
              <a:t>Ostéo-arthropathie pubienne</a:t>
            </a:r>
          </a:p>
          <a:p>
            <a:pPr lvl="2"/>
            <a:r>
              <a:rPr lang="fr-FR" smtClean="0"/>
              <a:t>Pathologie de la paroie abdominale (sangle abdominale ou abdominaux)</a:t>
            </a:r>
          </a:p>
          <a:p>
            <a:endParaRPr lang="fr-FR" smtClean="0"/>
          </a:p>
        </p:txBody>
      </p:sp>
      <p:pic>
        <p:nvPicPr>
          <p:cNvPr id="47107" name="Imag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6475" y="1371600"/>
            <a:ext cx="2914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contenu 1"/>
          <p:cNvSpPr>
            <a:spLocks noGrp="1"/>
          </p:cNvSpPr>
          <p:nvPr>
            <p:ph/>
          </p:nvPr>
        </p:nvSpPr>
        <p:spPr>
          <a:xfrm>
            <a:off x="361950" y="457200"/>
            <a:ext cx="8401050" cy="5791200"/>
          </a:xfrm>
        </p:spPr>
        <p:txBody>
          <a:bodyPr/>
          <a:lstStyle/>
          <a:p>
            <a:r>
              <a:rPr lang="fr-FR" smtClean="0"/>
              <a:t>Ressaut de hanche ou snapping hip ou coxa saltans</a:t>
            </a:r>
          </a:p>
          <a:p>
            <a:pPr lvl="1"/>
            <a:r>
              <a:rPr lang="fr-FR" smtClean="0"/>
              <a:t>Profil psychologique(ressaut externe)</a:t>
            </a:r>
          </a:p>
          <a:p>
            <a:pPr lvl="1"/>
            <a:r>
              <a:rPr lang="fr-FR" smtClean="0"/>
              <a:t>Ressaut du FL sur GT (externe)</a:t>
            </a:r>
          </a:p>
          <a:p>
            <a:pPr lvl="1"/>
            <a:r>
              <a:rPr lang="fr-FR" smtClean="0"/>
              <a:t>Ressaut du PI sur éminence ilio pectinée(antérieur) </a:t>
            </a:r>
          </a:p>
        </p:txBody>
      </p:sp>
      <p:pic>
        <p:nvPicPr>
          <p:cNvPr id="48131" name="Image 3" descr="Ressaut hanche.jpg"/>
          <p:cNvPicPr>
            <a:picLocks noChangeAspect="1"/>
          </p:cNvPicPr>
          <p:nvPr/>
        </p:nvPicPr>
        <p:blipFill>
          <a:blip r:embed="rId2" cstate="email">
            <a:lum bright="16000" contrast="8000"/>
          </a:blip>
          <a:srcRect/>
          <a:stretch>
            <a:fillRect/>
          </a:stretch>
        </p:blipFill>
        <p:spPr bwMode="auto">
          <a:xfrm>
            <a:off x="7239000" y="3538538"/>
            <a:ext cx="18478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ge 4" descr="conflit antérieur.jpg"/>
          <p:cNvPicPr>
            <a:picLocks noChangeAspect="1"/>
          </p:cNvPicPr>
          <p:nvPr/>
        </p:nvPicPr>
        <p:blipFill>
          <a:blip r:embed="rId3" cstate="email">
            <a:lum bright="32000" contrast="22000"/>
          </a:blip>
          <a:srcRect/>
          <a:stretch>
            <a:fillRect/>
          </a:stretch>
        </p:blipFill>
        <p:spPr bwMode="auto">
          <a:xfrm>
            <a:off x="596900" y="3581400"/>
            <a:ext cx="2025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ge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3581400"/>
            <a:ext cx="3378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contenu 1"/>
          <p:cNvSpPr>
            <a:spLocks noGrp="1"/>
          </p:cNvSpPr>
          <p:nvPr>
            <p:ph/>
          </p:nvPr>
        </p:nvSpPr>
        <p:spPr>
          <a:xfrm>
            <a:off x="990600" y="762000"/>
            <a:ext cx="7543800" cy="4419600"/>
          </a:xfrm>
        </p:spPr>
        <p:txBody>
          <a:bodyPr/>
          <a:lstStyle/>
          <a:p>
            <a:r>
              <a:rPr lang="fr-FR" smtClean="0"/>
              <a:t>Syndrome du piriforme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Etiopathogénie</a:t>
            </a:r>
          </a:p>
          <a:p>
            <a:pPr>
              <a:buFont typeface="Arial" charset="0"/>
              <a:buNone/>
            </a:pPr>
            <a:endParaRPr lang="fr-FR" smtClean="0"/>
          </a:p>
          <a:p>
            <a:pPr lvl="2"/>
            <a:r>
              <a:rPr lang="fr-FR" smtClean="0"/>
              <a:t>Cordons intramusculaires myalgiques</a:t>
            </a:r>
          </a:p>
          <a:p>
            <a:pPr lvl="2"/>
            <a:r>
              <a:rPr lang="fr-FR" smtClean="0"/>
              <a:t>Compression du nerf sciatique dans le canal sous piriforme</a:t>
            </a:r>
          </a:p>
          <a:p>
            <a:pPr lvl="2"/>
            <a:r>
              <a:rPr lang="fr-FR" smtClean="0"/>
              <a:t>Passage du sciatique au travers du muscle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contenu 1"/>
          <p:cNvSpPr>
            <a:spLocks noGrp="1"/>
          </p:cNvSpPr>
          <p:nvPr>
            <p:ph/>
          </p:nvPr>
        </p:nvSpPr>
        <p:spPr>
          <a:xfrm>
            <a:off x="228600" y="381000"/>
            <a:ext cx="5867400" cy="5791200"/>
          </a:xfrm>
        </p:spPr>
        <p:txBody>
          <a:bodyPr/>
          <a:lstStyle/>
          <a:p>
            <a:pPr lvl="1"/>
            <a:r>
              <a:rPr lang="fr-FR" smtClean="0"/>
              <a:t>Examen</a:t>
            </a:r>
          </a:p>
          <a:p>
            <a:pPr lvl="1">
              <a:buFont typeface="Arial" charset="0"/>
              <a:buNone/>
            </a:pPr>
            <a:endParaRPr lang="fr-FR" smtClean="0"/>
          </a:p>
          <a:p>
            <a:pPr algn="just">
              <a:buFont typeface="Arial" charset="0"/>
              <a:buNone/>
            </a:pPr>
            <a:r>
              <a:rPr lang="fr-FR" sz="1800" smtClean="0"/>
              <a:t>a) Patient allongé, jambes tendues, rotation interne passive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des membres inférieurs </a:t>
            </a:r>
          </a:p>
          <a:p>
            <a:pPr algn="just">
              <a:buFont typeface="Arial" charset="0"/>
              <a:buNone/>
            </a:pPr>
            <a:endParaRPr lang="fr-FR" sz="1800" smtClean="0"/>
          </a:p>
          <a:p>
            <a:pPr algn="just">
              <a:buFont typeface="Arial" charset="0"/>
              <a:buNone/>
            </a:pPr>
            <a:r>
              <a:rPr lang="fr-FR" sz="1800" smtClean="0"/>
              <a:t>b) Elévation jambe tendue dans les trois positions de rotation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du membre inférieur. </a:t>
            </a:r>
          </a:p>
          <a:p>
            <a:pPr algn="just">
              <a:buFont typeface="Arial" charset="0"/>
              <a:buNone/>
            </a:pPr>
            <a:endParaRPr lang="fr-FR" sz="1800" smtClean="0"/>
          </a:p>
          <a:p>
            <a:pPr algn="just">
              <a:buFont typeface="Arial" charset="0"/>
              <a:buNone/>
            </a:pPr>
            <a:endParaRPr lang="fr-FR" sz="1800" smtClean="0"/>
          </a:p>
          <a:p>
            <a:pPr algn="just">
              <a:buFont typeface="Arial" charset="0"/>
              <a:buNone/>
            </a:pPr>
            <a:r>
              <a:rPr lang="fr-FR" sz="1800" smtClean="0"/>
              <a:t>c)  Cuisse fléchie à 90° sur le bassin puis mise en adduction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passive de la cuisse réveillant la douleur avec amplitude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diminuée côté atteint et recrudescence douloureuse en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rotation externe de cuisse (augmentation de la tension du</a:t>
            </a:r>
          </a:p>
          <a:p>
            <a:pPr algn="just">
              <a:buFont typeface="Arial" charset="0"/>
              <a:buNone/>
            </a:pPr>
            <a:r>
              <a:rPr lang="fr-FR" sz="1800" smtClean="0"/>
              <a:t>muscle piriforme)</a:t>
            </a:r>
          </a:p>
        </p:txBody>
      </p:sp>
      <p:pic>
        <p:nvPicPr>
          <p:cNvPr id="50179" name="Image 2"/>
          <p:cNvPicPr>
            <a:picLocks noChangeAspect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60960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1"/>
          <p:cNvSpPr>
            <a:spLocks noGrp="1"/>
          </p:cNvSpPr>
          <p:nvPr>
            <p:ph/>
          </p:nvPr>
        </p:nvSpPr>
        <p:spPr>
          <a:xfrm>
            <a:off x="990600" y="228600"/>
            <a:ext cx="7543800" cy="5791200"/>
          </a:xfrm>
        </p:spPr>
        <p:txBody>
          <a:bodyPr/>
          <a:lstStyle/>
          <a:p>
            <a:r>
              <a:rPr lang="fr-FR" smtClean="0"/>
              <a:t>Méralgie paresthésique</a:t>
            </a:r>
          </a:p>
          <a:p>
            <a:pPr lvl="1"/>
            <a:r>
              <a:rPr lang="fr-FR" smtClean="0"/>
              <a:t>Bernhardt (1895)</a:t>
            </a:r>
          </a:p>
          <a:p>
            <a:pPr lvl="1"/>
            <a:r>
              <a:rPr lang="fr-FR" smtClean="0"/>
              <a:t>Douleurs, troubles de la sensibilité face externe de cuisse.</a:t>
            </a:r>
          </a:p>
          <a:p>
            <a:pPr>
              <a:buFont typeface="Arial" charset="0"/>
              <a:buNone/>
            </a:pPr>
            <a:endParaRPr lang="fr-FR" smtClean="0"/>
          </a:p>
        </p:txBody>
      </p:sp>
      <p:pic>
        <p:nvPicPr>
          <p:cNvPr id="51203" name="Imag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951038"/>
            <a:ext cx="43418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Image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590800"/>
            <a:ext cx="257492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1"/>
          <p:cNvSpPr>
            <a:spLocks noGrp="1"/>
          </p:cNvSpPr>
          <p:nvPr>
            <p:ph/>
          </p:nvPr>
        </p:nvSpPr>
        <p:spPr>
          <a:xfrm>
            <a:off x="1066800" y="228600"/>
            <a:ext cx="7543800" cy="6324600"/>
          </a:xfrm>
        </p:spPr>
        <p:txBody>
          <a:bodyPr/>
          <a:lstStyle/>
          <a:p>
            <a:r>
              <a:rPr lang="fr-FR" sz="2800" smtClean="0">
                <a:solidFill>
                  <a:srgbClr val="000000"/>
                </a:solidFill>
                <a:hlinkClick r:id="rId2"/>
              </a:rPr>
              <a:t>Iconographie personnelle</a:t>
            </a:r>
          </a:p>
          <a:p>
            <a:r>
              <a:rPr lang="fr-FR" sz="2800" smtClean="0">
                <a:solidFill>
                  <a:srgbClr val="000000"/>
                </a:solidFill>
                <a:hlinkClick r:id="rId2"/>
              </a:rPr>
              <a:t>Bouchet et Cuilleret</a:t>
            </a:r>
          </a:p>
          <a:p>
            <a:r>
              <a:rPr lang="fr-FR" sz="2800" smtClean="0">
                <a:solidFill>
                  <a:srgbClr val="000000"/>
                </a:solidFill>
                <a:hlinkClick r:id="rId2"/>
              </a:rPr>
              <a:t>Netter</a:t>
            </a:r>
            <a:r>
              <a:rPr lang="fr-FR" sz="2800" smtClean="0">
                <a:hlinkClick r:id="rId2"/>
              </a:rPr>
              <a:t> </a:t>
            </a:r>
          </a:p>
          <a:p>
            <a:r>
              <a:rPr lang="fr-FR" sz="2800" smtClean="0">
                <a:hlinkClick r:id="rId2"/>
              </a:rPr>
              <a:t>http://www.clubortho.fr/</a:t>
            </a:r>
            <a:endParaRPr lang="fr-FR" sz="2800" smtClean="0"/>
          </a:p>
          <a:p>
            <a:r>
              <a:rPr lang="fr-FR" sz="2800" smtClean="0">
                <a:hlinkClick r:id="rId3"/>
              </a:rPr>
              <a:t>http://www.image-echographie.net/</a:t>
            </a:r>
            <a:endParaRPr lang="fr-FR" sz="2800" smtClean="0"/>
          </a:p>
          <a:p>
            <a:r>
              <a:rPr lang="fr-FR" sz="2800" smtClean="0">
                <a:hlinkClick r:id="rId4"/>
              </a:rPr>
              <a:t>http://www.maitrise-orthop.com/</a:t>
            </a:r>
            <a:endParaRPr lang="fr-FR" sz="2800" smtClean="0"/>
          </a:p>
          <a:p>
            <a:r>
              <a:rPr lang="fr-FR" sz="2800" smtClean="0">
                <a:hlinkClick r:id="rId5"/>
              </a:rPr>
              <a:t>http://www.ortho-santy.com/</a:t>
            </a:r>
            <a:endParaRPr lang="fr-FR" sz="2800" smtClean="0"/>
          </a:p>
          <a:p>
            <a:r>
              <a:rPr lang="fr-FR" sz="2800" smtClean="0">
                <a:hlinkClick r:id="rId6"/>
              </a:rPr>
              <a:t>http://www.entrainement-sportif.fr/</a:t>
            </a:r>
            <a:endParaRPr lang="fr-FR" sz="2800" smtClean="0"/>
          </a:p>
          <a:p>
            <a:r>
              <a:rPr lang="fr-FR" sz="2800" smtClean="0">
                <a:hlinkClick r:id="rId7"/>
              </a:rPr>
              <a:t>http://www.sofmmoo.com/</a:t>
            </a:r>
            <a:endParaRPr lang="fr-FR" sz="2800" smtClean="0"/>
          </a:p>
          <a:p>
            <a:r>
              <a:rPr lang="fr-FR" sz="2800" smtClean="0">
                <a:hlinkClick r:id="rId8"/>
              </a:rPr>
              <a:t>http://emedicine.medscape.com/</a:t>
            </a:r>
            <a:endParaRPr lang="fr-FR" sz="2800" smtClean="0"/>
          </a:p>
          <a:p>
            <a:r>
              <a:rPr lang="fr-FR" sz="2800" smtClean="0">
                <a:hlinkClick r:id="rId9"/>
              </a:rPr>
              <a:t>http://www.dr-pavalec.at/</a:t>
            </a:r>
            <a:endParaRPr lang="fr-FR" sz="2800" smtClean="0"/>
          </a:p>
          <a:p>
            <a:r>
              <a:rPr lang="fr-FR" sz="2800" smtClean="0">
                <a:hlinkClick r:id="rId10"/>
              </a:rPr>
              <a:t>http://http://worldortho.com/</a:t>
            </a:r>
            <a:endParaRPr lang="fr-FR" sz="2800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36513" y="228600"/>
            <a:ext cx="9107487" cy="5153025"/>
          </a:xfrm>
        </p:spPr>
        <p:txBody>
          <a:bodyPr/>
          <a:lstStyle/>
          <a:p>
            <a:pPr marL="633413" eaLnBrk="1" hangingPunct="1">
              <a:buSzPct val="120000"/>
            </a:pPr>
            <a:r>
              <a:rPr lang="fr-FR" sz="2400" smtClean="0">
                <a:sym typeface="Monaco" pitchFamily="-84" charset="0"/>
              </a:rPr>
              <a:t>Moyens d’union</a:t>
            </a:r>
          </a:p>
          <a:p>
            <a:pPr marL="633413" eaLnBrk="1" hangingPunct="1">
              <a:buFont typeface="Arial" charset="0"/>
              <a:buNone/>
            </a:pPr>
            <a:endParaRPr lang="fr-FR" sz="2400" smtClean="0">
              <a:sym typeface="Monaco" pitchFamily="-84" charset="0"/>
            </a:endParaRPr>
          </a:p>
          <a:p>
            <a:pPr marL="1044575" lvl="1" eaLnBrk="1" hangingPunct="1">
              <a:buSzPct val="125000"/>
              <a:buFont typeface="Lucida Grande" pitchFamily="-84" charset="0"/>
              <a:buChar char="✓"/>
            </a:pPr>
            <a:r>
              <a:rPr lang="fr-FR" sz="2400" smtClean="0">
                <a:sym typeface="Monaco" pitchFamily="-84" charset="0"/>
              </a:rPr>
              <a:t>La capsule (manchon fibreux) renforcée par les ligaments </a:t>
            </a:r>
          </a:p>
          <a:p>
            <a:pPr marL="1044575" lvl="1" eaLnBrk="1" hangingPunct="1">
              <a:buSzPct val="125000"/>
              <a:buFont typeface="Lucida Grande" pitchFamily="-84" charset="0"/>
              <a:buChar char="✓"/>
            </a:pPr>
            <a:r>
              <a:rPr lang="fr-FR" sz="2400" smtClean="0">
                <a:sym typeface="Monaco" pitchFamily="-84" charset="0"/>
              </a:rPr>
              <a:t>Les ligaments</a:t>
            </a:r>
          </a:p>
          <a:p>
            <a:pPr lvl="2" eaLnBrk="1" hangingPunct="1"/>
            <a:r>
              <a:rPr lang="fr-FR" smtClean="0">
                <a:sym typeface="Monaco" pitchFamily="-84" charset="0"/>
              </a:rPr>
              <a:t>le ligament rond (intra capsulaire extra articulaire)</a:t>
            </a:r>
          </a:p>
          <a:p>
            <a:pPr lvl="2" eaLnBrk="1" hangingPunct="1"/>
            <a:r>
              <a:rPr lang="fr-FR" smtClean="0">
                <a:sym typeface="Monaco" pitchFamily="-84" charset="0"/>
              </a:rPr>
              <a:t>le ligament ilio- fémoral de Bertin (antérieur) (fs ilio			 prétrochantérien et fs ilio - prétrochantinien)</a:t>
            </a:r>
          </a:p>
          <a:p>
            <a:pPr lvl="2" eaLnBrk="1" hangingPunct="1"/>
            <a:r>
              <a:rPr lang="fr-FR" smtClean="0">
                <a:sym typeface="Monaco" pitchFamily="-84" charset="0"/>
              </a:rPr>
              <a:t>le ligament pubo-  fémoral (antérieur)</a:t>
            </a:r>
          </a:p>
          <a:p>
            <a:pPr lvl="2" eaLnBrk="1" hangingPunct="1"/>
            <a:r>
              <a:rPr lang="fr-FR" smtClean="0">
                <a:sym typeface="Monaco" pitchFamily="-84" charset="0"/>
              </a:rPr>
              <a:t>le ligament ischio- fémoral (postérieur)</a:t>
            </a:r>
          </a:p>
        </p:txBody>
      </p:sp>
      <p:sp>
        <p:nvSpPr>
          <p:cNvPr id="19459" name="Rectangle 4"/>
          <p:cNvSpPr>
            <a:spLocks/>
          </p:cNvSpPr>
          <p:nvPr/>
        </p:nvSpPr>
        <p:spPr bwMode="auto">
          <a:xfrm>
            <a:off x="7242175" y="6589713"/>
            <a:ext cx="1901825" cy="223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5" tIns="26785" rIns="26785" bIns="26785" anchor="ctr"/>
          <a:lstStyle/>
          <a:p>
            <a:r>
              <a:rPr lang="en-US" sz="1000" b="1">
                <a:solidFill>
                  <a:srgbClr val="FFF1F7"/>
                </a:solidFill>
                <a:latin typeface="Palatino" pitchFamily="-84" charset="0"/>
                <a:sym typeface="Palatino" pitchFamily="-84" charset="0"/>
              </a:rPr>
              <a:t>Anatomie P1-  ISO Paris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F068-70D6-4DDE-A53E-E785FCC423C7}" type="slidenum">
              <a:rPr lang="fr-FR"/>
              <a:pPr/>
              <a:t>4</a:t>
            </a:fld>
            <a:endParaRPr lang="fr-FR"/>
          </a:p>
        </p:txBody>
      </p:sp>
      <p:sp>
        <p:nvSpPr>
          <p:cNvPr id="19461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8100" y="4267200"/>
            <a:ext cx="1574800" cy="2322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505200"/>
            <a:ext cx="1724025" cy="240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01638" y="290513"/>
            <a:ext cx="7929562" cy="4281487"/>
          </a:xfrm>
        </p:spPr>
        <p:txBody>
          <a:bodyPr/>
          <a:lstStyle/>
          <a:p>
            <a:pPr marL="633413" eaLnBrk="1" hangingPunct="1">
              <a:buSzPct val="120000"/>
            </a:pPr>
            <a:r>
              <a:rPr lang="fr-FR" smtClean="0">
                <a:sym typeface="Monaco" pitchFamily="-84" charset="0"/>
              </a:rPr>
              <a:t>Synoviale (synoviale proprement dite et tente du ligament rond)</a:t>
            </a:r>
          </a:p>
          <a:p>
            <a:pPr marL="633413" eaLnBrk="1" hangingPunct="1">
              <a:buFont typeface="Arial" charset="0"/>
              <a:buNone/>
            </a:pPr>
            <a:endParaRPr lang="fr-FR" smtClean="0">
              <a:sym typeface="Monaco" pitchFamily="-84" charset="0"/>
            </a:endParaRPr>
          </a:p>
          <a:p>
            <a:pPr marL="1044575" lvl="1" eaLnBrk="1" hangingPunct="1">
              <a:buSzPct val="125000"/>
              <a:buFont typeface="Lucida Grande" pitchFamily="-84" charset="0"/>
              <a:buChar char="✓"/>
            </a:pPr>
            <a:r>
              <a:rPr lang="fr-FR" sz="2500" smtClean="0">
                <a:sym typeface="Monaco" pitchFamily="-84" charset="0"/>
              </a:rPr>
              <a:t>Tapisse la face profonde de la capsule</a:t>
            </a:r>
          </a:p>
          <a:p>
            <a:pPr marL="1044575" lvl="1" eaLnBrk="1" hangingPunct="1">
              <a:buSzPct val="125000"/>
              <a:buFont typeface="Lucida Grande" pitchFamily="-84" charset="0"/>
              <a:buChar char="✓"/>
            </a:pPr>
            <a:r>
              <a:rPr lang="fr-FR" sz="2500" smtClean="0">
                <a:sym typeface="Monaco" pitchFamily="-84" charset="0"/>
              </a:rPr>
              <a:t>Sécrète le liquide synovial (lubrification, défense immunitaire)</a:t>
            </a:r>
          </a:p>
          <a:p>
            <a:pPr marL="1044575" lvl="1" eaLnBrk="1" hangingPunct="1">
              <a:buSzPct val="125000"/>
              <a:buFont typeface="Lucida Grande" pitchFamily="-84" charset="0"/>
              <a:buChar char="✓"/>
            </a:pPr>
            <a:r>
              <a:rPr lang="fr-FR" sz="2500" smtClean="0">
                <a:sym typeface="Monaco" pitchFamily="-84" charset="0"/>
              </a:rPr>
              <a:t>Isolation du ligament rond 	</a:t>
            </a:r>
          </a:p>
          <a:p>
            <a:pPr marL="1044575" lvl="1" eaLnBrk="1" hangingPunct="1">
              <a:buSzPct val="125000"/>
              <a:buFont typeface="Arial" charset="0"/>
              <a:buNone/>
            </a:pPr>
            <a:r>
              <a:rPr lang="fr-FR" sz="2500" smtClean="0">
                <a:sym typeface="Monaco" pitchFamily="-84" charset="0"/>
              </a:rPr>
              <a:t>(tente du LR)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9236-2572-4158-ABA9-17EDBDC01381}" type="slidenum">
              <a:rPr lang="fr-FR"/>
              <a:pPr/>
              <a:t>5</a:t>
            </a:fld>
            <a:endParaRPr lang="fr-FR"/>
          </a:p>
        </p:txBody>
      </p:sp>
      <p:sp>
        <p:nvSpPr>
          <p:cNvPr id="2048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3001963"/>
            <a:ext cx="2286000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27087"/>
          </a:xfrm>
        </p:spPr>
        <p:txBody>
          <a:bodyPr/>
          <a:lstStyle/>
          <a:p>
            <a:pPr eaLnBrk="1" hangingPunct="1"/>
            <a:r>
              <a:rPr lang="fr-FR" smtClean="0"/>
              <a:t>Anatomie </a:t>
            </a:r>
          </a:p>
        </p:txBody>
      </p:sp>
      <p:pic>
        <p:nvPicPr>
          <p:cNvPr id="21507" name="Imag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400000">
            <a:off x="1826419" y="-154781"/>
            <a:ext cx="5421312" cy="738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2C9B-0C7A-4C82-BAA1-88D849FA9E64}" type="slidenum">
              <a:rPr lang="fr-FR"/>
              <a:pPr/>
              <a:t>6</a:t>
            </a:fld>
            <a:endParaRPr lang="fr-FR"/>
          </a:p>
        </p:txBody>
      </p:sp>
      <p:sp>
        <p:nvSpPr>
          <p:cNvPr id="21509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fr-FR" smtClean="0"/>
              <a:t>Contexte socio - professionnel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eaLnBrk="1" hangingPunct="1"/>
            <a:r>
              <a:rPr lang="fr-FR" smtClean="0"/>
              <a:t>Âge</a:t>
            </a:r>
          </a:p>
          <a:p>
            <a:pPr eaLnBrk="1" hangingPunct="1"/>
            <a:r>
              <a:rPr lang="fr-FR" smtClean="0"/>
              <a:t>Actif, retraité?</a:t>
            </a:r>
          </a:p>
          <a:p>
            <a:pPr eaLnBrk="1" hangingPunct="1"/>
            <a:r>
              <a:rPr lang="fr-FR" smtClean="0"/>
              <a:t>Sport?</a:t>
            </a:r>
          </a:p>
          <a:p>
            <a:pPr eaLnBrk="1" hangingPunct="1"/>
            <a:r>
              <a:rPr lang="fr-FR" smtClean="0"/>
              <a:t>Transport en commun, conduite?</a:t>
            </a:r>
          </a:p>
          <a:p>
            <a:pPr eaLnBrk="1" hangingPunct="1"/>
            <a:r>
              <a:rPr lang="fr-FR" smtClean="0"/>
              <a:t>Activités domestiques, bricolage, ménage</a:t>
            </a:r>
          </a:p>
          <a:p>
            <a:pPr eaLnBrk="1" hangingPunct="1"/>
            <a:r>
              <a:rPr lang="fr-FR" smtClean="0"/>
              <a:t>Activité sexuelle</a:t>
            </a:r>
          </a:p>
          <a:p>
            <a:pPr eaLnBrk="1" hangingPunct="1"/>
            <a:r>
              <a:rPr lang="fr-FR" smtClean="0"/>
              <a:t>Aides techniques (1 canne, 2 béquilles, déambulateur, fauteuil roulant)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2C6B-5113-4D8D-93B3-A1B592F68E77}" type="slidenum">
              <a:rPr lang="fr-FR"/>
              <a:pPr/>
              <a:t>7</a:t>
            </a:fld>
            <a:endParaRPr lang="fr-FR"/>
          </a:p>
        </p:txBody>
      </p:sp>
      <p:sp>
        <p:nvSpPr>
          <p:cNvPr id="2253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229600" cy="792162"/>
          </a:xfrm>
        </p:spPr>
        <p:txBody>
          <a:bodyPr/>
          <a:lstStyle/>
          <a:p>
            <a:pPr eaLnBrk="1" hangingPunct="1"/>
            <a:r>
              <a:rPr lang="fr-FR" smtClean="0"/>
              <a:t>La plainte fonctionnelle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fr-FR" smtClean="0"/>
              <a:t>Douleur 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Localisation (fesse, pli de l’aine, face latérale de hanche, face interne de cuisse, genou)</a:t>
            </a:r>
          </a:p>
          <a:p>
            <a:pPr lvl="1" eaLnBrk="1" hangingPunct="1"/>
            <a:r>
              <a:rPr lang="fr-FR" smtClean="0"/>
              <a:t>Mécanique, au repos </a:t>
            </a:r>
          </a:p>
          <a:p>
            <a:pPr lvl="1" eaLnBrk="1" hangingPunct="1"/>
            <a:r>
              <a:rPr lang="fr-FR" smtClean="0"/>
              <a:t>Positionnelle (assise, debout, couchée)</a:t>
            </a:r>
          </a:p>
          <a:p>
            <a:pPr lvl="1" eaLnBrk="1" hangingPunct="1"/>
            <a:r>
              <a:rPr lang="fr-FR" smtClean="0"/>
              <a:t>Horaire (nocturne, matinale, diurne, vespérale)</a:t>
            </a:r>
          </a:p>
          <a:p>
            <a:pPr lvl="1" eaLnBrk="1" hangingPunct="1"/>
            <a:r>
              <a:rPr lang="fr-FR" smtClean="0"/>
              <a:t>Lentement évolutive ou aggravation brutale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36ED-1C4D-4AF0-AF86-DD6EED6E7620}" type="slidenum">
              <a:rPr lang="fr-FR"/>
              <a:pPr/>
              <a:t>8</a:t>
            </a:fld>
            <a:endParaRPr lang="fr-FR"/>
          </a:p>
        </p:txBody>
      </p:sp>
      <p:sp>
        <p:nvSpPr>
          <p:cNvPr id="2355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fr-FR" smtClean="0"/>
              <a:t>Raideur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/>
              <a:t>Contact avec le pied</a:t>
            </a:r>
          </a:p>
          <a:p>
            <a:pPr lvl="1" eaLnBrk="1" hangingPunct="1"/>
            <a:r>
              <a:rPr lang="fr-FR" smtClean="0"/>
              <a:t>Conduite difficile</a:t>
            </a:r>
          </a:p>
          <a:p>
            <a:pPr lvl="1" eaLnBrk="1" hangingPunct="1"/>
            <a:r>
              <a:rPr lang="fr-FR" smtClean="0"/>
              <a:t>Montée des escalier?</a:t>
            </a:r>
          </a:p>
          <a:p>
            <a:pPr lvl="1" eaLnBrk="1" hangingPunct="1"/>
            <a:r>
              <a:rPr lang="fr-FR" smtClean="0"/>
              <a:t>Habillage?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" y="3733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3200">
                <a:latin typeface="Calibri" pitchFamily="-84" charset="0"/>
              </a:rPr>
              <a:t>Blocages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3200">
                <a:latin typeface="Calibri" pitchFamily="-84" charset="0"/>
              </a:rPr>
              <a:t>Craquements, ressauts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3200">
                <a:latin typeface="Calibri" pitchFamily="-84" charset="0"/>
              </a:rPr>
              <a:t>Boiterie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3200">
                <a:latin typeface="Calibri" pitchFamily="-84" charset="0"/>
              </a:rPr>
              <a:t>Périmètre de marche (en mètres ou en temps)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B41A-842C-4C75-A87A-7EA6D09894A4}" type="slidenum">
              <a:rPr lang="fr-FR"/>
              <a:pPr/>
              <a:t>9</a:t>
            </a:fld>
            <a:endParaRPr lang="fr-FR"/>
          </a:p>
        </p:txBody>
      </p:sp>
      <p:sp>
        <p:nvSpPr>
          <p:cNvPr id="24581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ISOP Clinique P5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1027</Words>
  <Application>Microsoft Office PowerPoint</Application>
  <PresentationFormat>Affichage à l'écran (4:3)</PresentationFormat>
  <Paragraphs>267</Paragraphs>
  <Slides>36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ＭＳ Ｐゴシック</vt:lpstr>
      <vt:lpstr>Calibri</vt:lpstr>
      <vt:lpstr>Monaco</vt:lpstr>
      <vt:lpstr>Lucida Grande</vt:lpstr>
      <vt:lpstr>Palatino</vt:lpstr>
      <vt:lpstr>Thème Office</vt:lpstr>
      <vt:lpstr>Examen clinique de la hanche</vt:lpstr>
      <vt:lpstr>Généralités </vt:lpstr>
      <vt:lpstr>Anatomie</vt:lpstr>
      <vt:lpstr>Diapositive 4</vt:lpstr>
      <vt:lpstr>Diapositive 5</vt:lpstr>
      <vt:lpstr>Anatomie </vt:lpstr>
      <vt:lpstr>Contexte socio - professionnel</vt:lpstr>
      <vt:lpstr>La plainte fonctionnelle</vt:lpstr>
      <vt:lpstr>Diapositive 9</vt:lpstr>
      <vt:lpstr>Indice algo fonctionnel de Lequesne</vt:lpstr>
      <vt:lpstr>Les signes d’examen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Flexion Extension</vt:lpstr>
      <vt:lpstr>Abduction adduction</vt:lpstr>
      <vt:lpstr>Rotation interne externe</vt:lpstr>
      <vt:lpstr>Palpation</vt:lpstr>
      <vt:lpstr>Testing musculaire</vt:lpstr>
      <vt:lpstr>Scores cliniques et fonctionnels</vt:lpstr>
      <vt:lpstr>Diapositive 24</vt:lpstr>
      <vt:lpstr>Diapositive 25</vt:lpstr>
      <vt:lpstr>Diapositive 26</vt:lpstr>
      <vt:lpstr>Coxarthrose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neuro – musculaire      du membre supérieur</dc:title>
  <dc:creator>JP Marchaland</dc:creator>
  <cp:lastModifiedBy>marchaland.jp</cp:lastModifiedBy>
  <cp:revision>44</cp:revision>
  <dcterms:created xsi:type="dcterms:W3CDTF">2013-03-24T08:02:13Z</dcterms:created>
  <dcterms:modified xsi:type="dcterms:W3CDTF">2017-08-25T11:31:27Z</dcterms:modified>
</cp:coreProperties>
</file>